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8"/>
  </p:notesMasterIdLst>
  <p:sldIdLst>
    <p:sldId id="256" r:id="rId2"/>
    <p:sldId id="282" r:id="rId3"/>
    <p:sldId id="1117" r:id="rId4"/>
    <p:sldId id="1123" r:id="rId5"/>
    <p:sldId id="1080" r:id="rId6"/>
    <p:sldId id="1121" r:id="rId7"/>
    <p:sldId id="1124" r:id="rId8"/>
    <p:sldId id="1122" r:id="rId9"/>
    <p:sldId id="1120" r:id="rId10"/>
    <p:sldId id="1118" r:id="rId11"/>
    <p:sldId id="1101" r:id="rId12"/>
    <p:sldId id="602" r:id="rId13"/>
    <p:sldId id="273" r:id="rId14"/>
    <p:sldId id="274" r:id="rId15"/>
    <p:sldId id="275" r:id="rId16"/>
    <p:sldId id="276" r:id="rId1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1117"/>
            <p14:sldId id="1123"/>
            <p14:sldId id="1080"/>
            <p14:sldId id="1121"/>
            <p14:sldId id="1124"/>
            <p14:sldId id="1122"/>
            <p14:sldId id="1120"/>
            <p14:sldId id="1118"/>
            <p14:sldId id="1101"/>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9" autoAdjust="0"/>
    <p:restoredTop sz="96447" autoAdjust="0"/>
  </p:normalViewPr>
  <p:slideViewPr>
    <p:cSldViewPr snapToGrid="0">
      <p:cViewPr varScale="1">
        <p:scale>
          <a:sx n="115" d="100"/>
          <a:sy n="115" d="100"/>
        </p:scale>
        <p:origin x="1488" y="108"/>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2.wmf"/><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5.wmf"/><Relationship Id="rId1" Type="http://schemas.openxmlformats.org/officeDocument/2006/relationships/image" Target="../media/image12.wmf"/><Relationship Id="rId4"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0.wmf"/><Relationship Id="rId2" Type="http://schemas.openxmlformats.org/officeDocument/2006/relationships/image" Target="../media/image19.wmf"/><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2024-04-11</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err="1">
                <a:solidFill>
                  <a:schemeClr val="bg1"/>
                </a:solidFill>
                <a:latin typeface="Constantia" panose="02030602050306030303" pitchFamily="18" charset="0"/>
                <a:cs typeface="Arial" pitchFamily="34" charset="0"/>
              </a:rPr>
              <a:t>ece</a:t>
            </a:r>
            <a:r>
              <a:rPr lang="en-US" sz="2000" cap="small" baseline="0" dirty="0">
                <a:solidFill>
                  <a:schemeClr val="bg1"/>
                </a:solidFill>
                <a:latin typeface="Constantia" panose="02030602050306030303" pitchFamily="18" charset="0"/>
                <a:cs typeface="Arial" pitchFamily="34" charset="0"/>
              </a:rPr>
              <a:t> 204</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Numerical methods</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35696"/>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Successive parabolic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Successive parabolic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lgn="l">
              <a:defRPr>
                <a:latin typeface="Cambria" panose="02040503050406030204" pitchFamily="18" charset="0"/>
                <a:ea typeface="Cambria" panose="02040503050406030204" pitchFamily="18" charset="0"/>
              </a:defRPr>
            </a:lvl1pPr>
            <a:lvl2pPr algn="l">
              <a:defRPr>
                <a:latin typeface="Cambria" panose="02040503050406030204" pitchFamily="18" charset="0"/>
                <a:ea typeface="Cambria" panose="02040503050406030204" pitchFamily="18" charset="0"/>
              </a:defRPr>
            </a:lvl2pPr>
            <a:lvl3pPr algn="l">
              <a:defRPr>
                <a:latin typeface="Cambria" panose="02040503050406030204" pitchFamily="18" charset="0"/>
                <a:ea typeface="Cambria" panose="02040503050406030204" pitchFamily="18" charset="0"/>
              </a:defRPr>
            </a:lvl3pPr>
            <a:lvl4pPr algn="l">
              <a:defRPr>
                <a:latin typeface="Cambria" panose="02040503050406030204" pitchFamily="18" charset="0"/>
                <a:ea typeface="Cambria" panose="02040503050406030204" pitchFamily="18" charset="0"/>
              </a:defRPr>
            </a:lvl4pPr>
            <a:lvl5pPr algn="l">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Successive parabolic interpolation</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Successive parabolic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Successive parabolic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Successive parabolic interpolation</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Successive parabolic interpolation</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Successive parabolic interpolation</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Successive parabolic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Successive parabolic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Successive parabolic interpolation</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2.bin"/><Relationship Id="rId3" Type="http://schemas.microsoft.com/office/2007/relationships/media" Target="../media/media10.m4a"/><Relationship Id="rId7" Type="http://schemas.openxmlformats.org/officeDocument/2006/relationships/image" Target="../media/image18.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5.vml"/><Relationship Id="rId6" Type="http://schemas.openxmlformats.org/officeDocument/2006/relationships/oleObject" Target="../embeddings/oleObject11.bin"/><Relationship Id="rId11" Type="http://schemas.openxmlformats.org/officeDocument/2006/relationships/image" Target="../media/image20.wmf"/><Relationship Id="rId5" Type="http://schemas.openxmlformats.org/officeDocument/2006/relationships/slideLayout" Target="../slideLayouts/slideLayout2.xml"/><Relationship Id="rId10" Type="http://schemas.openxmlformats.org/officeDocument/2006/relationships/oleObject" Target="../embeddings/oleObject13.bin"/><Relationship Id="rId4" Type="http://schemas.openxmlformats.org/officeDocument/2006/relationships/audio" Target="../media/media10.m4a"/><Relationship Id="rId9" Type="http://schemas.openxmlformats.org/officeDocument/2006/relationships/image" Target="../media/image19.wmf"/></Relationships>
</file>

<file path=ppt/slides/_rels/slide11.xml.rels><?xml version="1.0" encoding="UTF-8" standalone="yes"?>
<Relationships xmlns="http://schemas.openxmlformats.org/package/2006/relationships"><Relationship Id="rId3" Type="http://schemas.openxmlformats.org/officeDocument/2006/relationships/audio" Target="../media/media11.m4a"/><Relationship Id="rId2" Type="http://schemas.microsoft.com/office/2007/relationships/media" Target="../media/media11.m4a"/><Relationship Id="rId1" Type="http://schemas.openxmlformats.org/officeDocument/2006/relationships/tags" Target="../tags/tag9.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2" Type="http://schemas.microsoft.com/office/2007/relationships/media" Target="../media/media12.m4a"/><Relationship Id="rId1" Type="http://schemas.openxmlformats.org/officeDocument/2006/relationships/tags" Target="../tags/tag10.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2.bin"/><Relationship Id="rId3" Type="http://schemas.microsoft.com/office/2007/relationships/media" Target="../media/media5.m4a"/><Relationship Id="rId7" Type="http://schemas.openxmlformats.org/officeDocument/2006/relationships/image" Target="../media/image9.wmf"/><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5.m4a"/><Relationship Id="rId9" Type="http://schemas.openxmlformats.org/officeDocument/2006/relationships/image" Target="../media/image10.wmf"/></Relationships>
</file>

<file path=ppt/slides/_rels/slide6.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6.m4a"/><Relationship Id="rId7" Type="http://schemas.openxmlformats.org/officeDocument/2006/relationships/image" Target="../media/image11.wmf"/><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6.m4a"/><Relationship Id="rId9" Type="http://schemas.openxmlformats.org/officeDocument/2006/relationships/image" Target="../media/image12.wmf"/></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5.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oleObject" Target="../embeddings/oleObject6.bin"/><Relationship Id="rId3" Type="http://schemas.microsoft.com/office/2007/relationships/media" Target="../media/media8.m4a"/><Relationship Id="rId7" Type="http://schemas.openxmlformats.org/officeDocument/2006/relationships/image" Target="../media/image13.wmf"/><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oleObject" Target="../embeddings/oleObject5.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8.m4a"/><Relationship Id="rId9" Type="http://schemas.openxmlformats.org/officeDocument/2006/relationships/image" Target="../media/image14.wmf"/></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8.bin"/><Relationship Id="rId13" Type="http://schemas.openxmlformats.org/officeDocument/2006/relationships/image" Target="../media/image17.wmf"/><Relationship Id="rId3" Type="http://schemas.microsoft.com/office/2007/relationships/media" Target="../media/media9.m4a"/><Relationship Id="rId7" Type="http://schemas.openxmlformats.org/officeDocument/2006/relationships/image" Target="../media/image12.wmf"/><Relationship Id="rId12" Type="http://schemas.openxmlformats.org/officeDocument/2006/relationships/oleObject" Target="../embeddings/oleObject10.bin"/><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oleObject" Target="../embeddings/oleObject7.bin"/><Relationship Id="rId11" Type="http://schemas.openxmlformats.org/officeDocument/2006/relationships/image" Target="../media/image16.wmf"/><Relationship Id="rId5" Type="http://schemas.openxmlformats.org/officeDocument/2006/relationships/slideLayout" Target="../slideLayouts/slideLayout2.xml"/><Relationship Id="rId10" Type="http://schemas.openxmlformats.org/officeDocument/2006/relationships/oleObject" Target="../embeddings/oleObject9.bin"/><Relationship Id="rId4" Type="http://schemas.openxmlformats.org/officeDocument/2006/relationships/audio" Target="../media/media9.m4a"/><Relationship Id="rId9" Type="http://schemas.openxmlformats.org/officeDocument/2006/relationships/image" Target="../media/image15.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Successive parabolic interpolation</a:t>
            </a:r>
            <a:br>
              <a:rPr lang="en-US" dirty="0"/>
            </a:br>
            <a:r>
              <a:rPr lang="en-US" dirty="0"/>
              <a:t>for finding extrema</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4" name="Audio 3">
            <a:hlinkClick r:id="" action="ppaction://media"/>
            <a:extLst>
              <a:ext uri="{FF2B5EF4-FFF2-40B4-BE49-F238E27FC236}">
                <a16:creationId xmlns:a16="http://schemas.microsoft.com/office/drawing/2014/main" id="{A6042A43-243D-4812-B1C2-8E540B9108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xmlns:p14="http://schemas.microsoft.com/office/powerpoint/2010/main">
    <mc:Choice Requires="p14">
      <p:transition spd="slow" p14:dur="2000" advTm="16171"/>
    </mc:Choice>
    <mc:Fallback xmlns="">
      <p:transition spd="slow" advTm="16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Rate of convergence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rate of convergence is super-linear, and appears to be </a:t>
            </a:r>
          </a:p>
          <a:p>
            <a:pPr lvl="1"/>
            <a:endParaRPr lang="en-US" dirty="0"/>
          </a:p>
          <a:p>
            <a:pPr lvl="1"/>
            <a:endParaRPr lang="en-US" dirty="0"/>
          </a:p>
          <a:p>
            <a:pPr lvl="1"/>
            <a:r>
              <a:rPr lang="en-US" dirty="0"/>
              <a:t>This value is close to the real root of </a:t>
            </a:r>
            <a:r>
              <a:rPr lang="en-US" i="1" dirty="0">
                <a:latin typeface="Times New Roman" panose="02020603050405020304" pitchFamily="18" charset="0"/>
              </a:rPr>
              <a:t>x</a:t>
            </a:r>
            <a:r>
              <a:rPr lang="en-US" baseline="30000" dirty="0">
                <a:latin typeface="Times New Roman" panose="02020603050405020304" pitchFamily="18" charset="0"/>
              </a:rPr>
              <a:t>3</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 – 1</a:t>
            </a:r>
          </a:p>
          <a:p>
            <a:pPr lvl="2"/>
            <a:endParaRPr lang="en-US" dirty="0"/>
          </a:p>
          <a:p>
            <a:pPr lvl="2"/>
            <a:r>
              <a:rPr lang="en-US" dirty="0"/>
              <a:t>Recall that the secant method was order                  ,</a:t>
            </a:r>
            <a:br>
              <a:rPr lang="en-US" dirty="0"/>
            </a:br>
            <a:r>
              <a:rPr lang="en-US" dirty="0"/>
              <a:t/>
            </a:r>
            <a:br>
              <a:rPr lang="en-US" dirty="0"/>
            </a:br>
            <a:r>
              <a:rPr lang="en-US" dirty="0"/>
              <a:t>	and this was a root of </a:t>
            </a:r>
            <a:r>
              <a:rPr lang="en-US" i="1" dirty="0">
                <a:latin typeface="Times New Roman" panose="02020603050405020304" pitchFamily="18" charset="0"/>
              </a:rPr>
              <a:t>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x</a:t>
            </a:r>
            <a:r>
              <a:rPr lang="en-US" dirty="0">
                <a:latin typeface="Times New Roman" panose="02020603050405020304" pitchFamily="18" charset="0"/>
              </a:rPr>
              <a:t> – 1</a:t>
            </a: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7" name="Object 6">
            <a:extLst>
              <a:ext uri="{FF2B5EF4-FFF2-40B4-BE49-F238E27FC236}">
                <a16:creationId xmlns:a16="http://schemas.microsoft.com/office/drawing/2014/main" id="{8FDB647B-B405-4459-94A2-0862114B8AE9}"/>
              </a:ext>
            </a:extLst>
          </p:cNvPr>
          <p:cNvGraphicFramePr>
            <a:graphicFrameLocks noChangeAspect="1"/>
          </p:cNvGraphicFramePr>
          <p:nvPr>
            <p:extLst>
              <p:ext uri="{D42A27DB-BD31-4B8C-83A1-F6EECF244321}">
                <p14:modId xmlns:p14="http://schemas.microsoft.com/office/powerpoint/2010/main" val="3158541267"/>
              </p:ext>
            </p:extLst>
          </p:nvPr>
        </p:nvGraphicFramePr>
        <p:xfrm>
          <a:off x="3965575" y="2010195"/>
          <a:ext cx="1212850" cy="546100"/>
        </p:xfrm>
        <a:graphic>
          <a:graphicData uri="http://schemas.openxmlformats.org/presentationml/2006/ole">
            <mc:AlternateContent xmlns:mc="http://schemas.openxmlformats.org/markup-compatibility/2006">
              <mc:Choice xmlns:v="urn:schemas-microsoft-com:vml" Requires="v">
                <p:oleObj spid="_x0000_s5131" name="Equation" r:id="rId6" imgW="622080" imgH="279360" progId="Equation.DSMT4">
                  <p:embed/>
                </p:oleObj>
              </mc:Choice>
              <mc:Fallback>
                <p:oleObj name="Equation" r:id="rId6" imgW="622080" imgH="27936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7"/>
                      <a:stretch>
                        <a:fillRect/>
                      </a:stretch>
                    </p:blipFill>
                    <p:spPr>
                      <a:xfrm>
                        <a:off x="3965575" y="2010195"/>
                        <a:ext cx="1212850" cy="5461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BF2FD02E-E203-45FB-A845-EAFE0A8DDBC8}"/>
              </a:ext>
            </a:extLst>
          </p:cNvPr>
          <p:cNvGraphicFramePr>
            <a:graphicFrameLocks noChangeAspect="1"/>
          </p:cNvGraphicFramePr>
          <p:nvPr>
            <p:extLst>
              <p:ext uri="{D42A27DB-BD31-4B8C-83A1-F6EECF244321}">
                <p14:modId xmlns:p14="http://schemas.microsoft.com/office/powerpoint/2010/main" val="1276230558"/>
              </p:ext>
            </p:extLst>
          </p:nvPr>
        </p:nvGraphicFramePr>
        <p:xfrm>
          <a:off x="6170376" y="3314941"/>
          <a:ext cx="878897" cy="764886"/>
        </p:xfrm>
        <a:graphic>
          <a:graphicData uri="http://schemas.openxmlformats.org/presentationml/2006/ole">
            <mc:AlternateContent xmlns:mc="http://schemas.openxmlformats.org/markup-compatibility/2006">
              <mc:Choice xmlns:v="urn:schemas-microsoft-com:vml" Requires="v">
                <p:oleObj spid="_x0000_s5132" name="Equation" r:id="rId8" imgW="495000" imgH="431640" progId="Equation.DSMT4">
                  <p:embed/>
                </p:oleObj>
              </mc:Choice>
              <mc:Fallback>
                <p:oleObj name="Equation" r:id="rId8" imgW="495000" imgH="431640" progId="Equation.DSMT4">
                  <p:embed/>
                  <p:pic>
                    <p:nvPicPr>
                      <p:cNvPr id="9" name="Object 8">
                        <a:extLst>
                          <a:ext uri="{FF2B5EF4-FFF2-40B4-BE49-F238E27FC236}">
                            <a16:creationId xmlns:a16="http://schemas.microsoft.com/office/drawing/2014/main" id="{4A64C827-68DE-41E1-87F8-DDF2D4EE5BAE}"/>
                          </a:ext>
                        </a:extLst>
                      </p:cNvPr>
                      <p:cNvPicPr/>
                      <p:nvPr/>
                    </p:nvPicPr>
                    <p:blipFill>
                      <a:blip r:embed="rId9"/>
                      <a:stretch>
                        <a:fillRect/>
                      </a:stretch>
                    </p:blipFill>
                    <p:spPr>
                      <a:xfrm>
                        <a:off x="6170376" y="3314941"/>
                        <a:ext cx="878897" cy="764886"/>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9E26A3C-438F-4046-97FF-B41E9F8BA5D8}"/>
              </a:ext>
            </a:extLst>
          </p:cNvPr>
          <p:cNvGraphicFramePr>
            <a:graphicFrameLocks noChangeAspect="1"/>
          </p:cNvGraphicFramePr>
          <p:nvPr>
            <p:extLst>
              <p:ext uri="{D42A27DB-BD31-4B8C-83A1-F6EECF244321}">
                <p14:modId xmlns:p14="http://schemas.microsoft.com/office/powerpoint/2010/main" val="2847888082"/>
              </p:ext>
            </p:extLst>
          </p:nvPr>
        </p:nvGraphicFramePr>
        <p:xfrm>
          <a:off x="2006744" y="4795260"/>
          <a:ext cx="5130512" cy="925079"/>
        </p:xfrm>
        <a:graphic>
          <a:graphicData uri="http://schemas.openxmlformats.org/presentationml/2006/ole">
            <mc:AlternateContent xmlns:mc="http://schemas.openxmlformats.org/markup-compatibility/2006">
              <mc:Choice xmlns:v="urn:schemas-microsoft-com:vml" Requires="v">
                <p:oleObj spid="_x0000_s5133" name="Equation" r:id="rId10" imgW="2895480" imgH="520560" progId="Equation.DSMT4">
                  <p:embed/>
                </p:oleObj>
              </mc:Choice>
              <mc:Fallback>
                <p:oleObj name="Equation" r:id="rId10" imgW="2895480" imgH="520560" progId="Equation.DSMT4">
                  <p:embed/>
                  <p:pic>
                    <p:nvPicPr>
                      <p:cNvPr id="7" name="Object 6">
                        <a:extLst>
                          <a:ext uri="{FF2B5EF4-FFF2-40B4-BE49-F238E27FC236}">
                            <a16:creationId xmlns:a16="http://schemas.microsoft.com/office/drawing/2014/main" id="{8FDB647B-B405-4459-94A2-0862114B8AE9}"/>
                          </a:ext>
                        </a:extLst>
                      </p:cNvPr>
                      <p:cNvPicPr/>
                      <p:nvPr/>
                    </p:nvPicPr>
                    <p:blipFill>
                      <a:blip r:embed="rId11"/>
                      <a:stretch>
                        <a:fillRect/>
                      </a:stretch>
                    </p:blipFill>
                    <p:spPr>
                      <a:xfrm>
                        <a:off x="2006744" y="4795260"/>
                        <a:ext cx="5130512" cy="925079"/>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B5712A3F-9C30-4472-9174-CCD6E405FCE2}"/>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775519433"/>
      </p:ext>
    </p:extLst>
  </p:cSld>
  <p:clrMapOvr>
    <a:masterClrMapping/>
  </p:clrMapOvr>
  <mc:AlternateContent xmlns:mc="http://schemas.openxmlformats.org/markup-compatibility/2006" xmlns:p14="http://schemas.microsoft.com/office/powerpoint/2010/main">
    <mc:Choice Requires="p14">
      <p:transition spd="slow" p14:dur="2000" advTm="59361"/>
    </mc:Choice>
    <mc:Fallback xmlns="">
      <p:transition spd="slow" advTm="59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a:xfrm>
            <a:off x="457200" y="1599105"/>
            <a:ext cx="8077200" cy="4525963"/>
          </a:xfrm>
        </p:spPr>
        <p:txBody>
          <a:bodyPr/>
          <a:lstStyle/>
          <a:p>
            <a:r>
              <a:rPr lang="en-US" dirty="0"/>
              <a:t>Find the first minimum of </a:t>
            </a:r>
            <a:r>
              <a:rPr lang="en-US" dirty="0">
                <a:latin typeface="Times New Roman" panose="02020603050405020304" pitchFamily="18" charset="0"/>
              </a:rPr>
              <a:t>2e</a:t>
            </a:r>
            <a:r>
              <a:rPr lang="en-US" baseline="30000" dirty="0">
                <a:latin typeface="Times New Roman" panose="02020603050405020304" pitchFamily="18" charset="0"/>
              </a:rPr>
              <a:t>–2</a:t>
            </a:r>
            <a:r>
              <a:rPr lang="en-US" i="1" baseline="30000"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e</a:t>
            </a:r>
            <a:r>
              <a:rPr lang="en-US" i="1" baseline="30000" dirty="0">
                <a:latin typeface="Times New Roman" panose="02020603050405020304" pitchFamily="18" charset="0"/>
              </a:rPr>
              <a:t>–x</a:t>
            </a:r>
            <a:r>
              <a:rPr lang="en-US" dirty="0"/>
              <a:t> starting with </a:t>
            </a:r>
            <a:r>
              <a:rPr lang="en-US" dirty="0">
                <a:latin typeface="Times New Roman" panose="02020603050405020304" pitchFamily="18" charset="0"/>
              </a:rPr>
              <a:t>[1, 2]</a:t>
            </a:r>
            <a:endParaRPr lang="en-US" i="1" baseline="30000" dirty="0">
              <a:latin typeface="Times New Roman" panose="02020603050405020304" pitchFamily="18" charset="0"/>
            </a:endParaRPr>
          </a:p>
          <a:p>
            <a:pPr marL="0" indent="0">
              <a:buNone/>
            </a:pPr>
            <a:r>
              <a:rPr lang="en-US" sz="1800" dirty="0">
                <a:latin typeface="Times New Roman" panose="02020603050405020304" pitchFamily="18" charset="0"/>
              </a:rPr>
              <a:t>  1		  1.5	 	  2</a:t>
            </a:r>
          </a:p>
          <a:p>
            <a:pPr marL="0" indent="0">
              <a:buNone/>
            </a:pPr>
            <a:r>
              <a:rPr lang="en-US" sz="1800" dirty="0">
                <a:latin typeface="Times New Roman" panose="02020603050405020304" pitchFamily="18" charset="0"/>
              </a:rPr>
              <a:t>–0.0972088747	–0.1235560234	–0.09870400542</a:t>
            </a: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  1.5		  </a:t>
            </a:r>
            <a:r>
              <a:rPr lang="en-US" sz="1800" dirty="0">
                <a:solidFill>
                  <a:prstClr val="white"/>
                </a:solidFill>
                <a:latin typeface="Times New Roman" panose="02020603050405020304" pitchFamily="18" charset="0"/>
              </a:rPr>
              <a:t>1.507300561</a:t>
            </a:r>
            <a:r>
              <a:rPr lang="en-US" sz="1800" dirty="0">
                <a:latin typeface="Times New Roman" panose="02020603050405020304" pitchFamily="18" charset="0"/>
              </a:rPr>
              <a:t> 	  2</a:t>
            </a:r>
          </a:p>
          <a:p>
            <a:pPr marL="0" indent="0">
              <a:buNone/>
            </a:pPr>
            <a:r>
              <a:rPr lang="en-US" sz="1800" dirty="0">
                <a:latin typeface="Times New Roman" panose="02020603050405020304" pitchFamily="18" charset="0"/>
              </a:rPr>
              <a:t>–0.1235560234 	</a:t>
            </a:r>
            <a:r>
              <a:rPr lang="en-US" sz="1800" dirty="0">
                <a:solidFill>
                  <a:prstClr val="white"/>
                </a:solidFill>
                <a:latin typeface="Times New Roman" panose="02020603050405020304" pitchFamily="18" charset="0"/>
              </a:rPr>
              <a:t>–0.1233763112</a:t>
            </a:r>
            <a:r>
              <a:rPr lang="en-US" sz="1800" dirty="0">
                <a:latin typeface="Times New Roman" panose="02020603050405020304" pitchFamily="18" charset="0"/>
              </a:rPr>
              <a:t>	–0.09870400542</a:t>
            </a: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  1.261931438</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1800" dirty="0">
                <a:latin typeface="Times New Roman" panose="02020603050405020304" pitchFamily="18" charset="0"/>
              </a:rPr>
              <a:t>	  1.5 		 </a:t>
            </a:r>
            <a:r>
              <a:rPr lang="en-US" sz="1800" dirty="0">
                <a:solidFill>
                  <a:prstClr val="white"/>
                </a:solidFill>
                <a:latin typeface="Times New Roman" panose="02020603050405020304" pitchFamily="18" charset="0"/>
              </a:rPr>
              <a:t> 1.507300561</a:t>
            </a:r>
            <a:endParaRPr lang="en-US" sz="1800" dirty="0">
              <a:latin typeface="Times New Roman" panose="02020603050405020304" pitchFamily="18" charset="0"/>
            </a:endParaRPr>
          </a:p>
          <a:p>
            <a:pPr marL="0" indent="0">
              <a:buNone/>
            </a:pPr>
            <a:r>
              <a:rPr lang="en-US" sz="1800" dirty="0">
                <a:solidFill>
                  <a:prstClr val="white"/>
                </a:solidFill>
                <a:latin typeface="Times New Roman" panose="02020603050405020304" pitchFamily="18" charset="0"/>
              </a:rPr>
              <a:t>–0.1228078935</a:t>
            </a:r>
            <a:r>
              <a:rPr lang="en-US" sz="1800" dirty="0">
                <a:latin typeface="Times New Roman" panose="02020603050405020304" pitchFamily="18" charset="0"/>
              </a:rPr>
              <a:t>	–0.1235560234	</a:t>
            </a:r>
            <a:r>
              <a:rPr lang="en-US" sz="1800" dirty="0">
                <a:solidFill>
                  <a:prstClr val="white"/>
                </a:solidFill>
                <a:latin typeface="Times New Roman" panose="02020603050405020304" pitchFamily="18" charset="0"/>
              </a:rPr>
              <a:t>–0.1233763112</a:t>
            </a:r>
            <a:endParaRPr lang="en-US" sz="1800" dirty="0">
              <a:latin typeface="Times New Roman" panose="02020603050405020304" pitchFamily="18" charset="0"/>
            </a:endParaRPr>
          </a:p>
          <a:p>
            <a:pPr marL="0" indent="0">
              <a:buNone/>
            </a:pPr>
            <a:endParaRPr lang="en-US" sz="1800" dirty="0">
              <a:latin typeface="Times New Roman" panose="02020603050405020304" pitchFamily="18" charset="0"/>
            </a:endParaRPr>
          </a:p>
          <a:p>
            <a:pPr marL="0" indent="0">
              <a:buNone/>
            </a:pPr>
            <a:r>
              <a:rPr lang="en-US" sz="1800" dirty="0">
                <a:latin typeface="Times New Roman" panose="02020603050405020304" pitchFamily="18" charset="0"/>
              </a:rPr>
              <a:t>  1.394854544</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1800" dirty="0">
                <a:latin typeface="Times New Roman" panose="02020603050405020304" pitchFamily="18" charset="0"/>
              </a:rPr>
              <a:t>	  1.5		  1.507300561</a:t>
            </a:r>
          </a:p>
          <a:p>
            <a:pPr marL="0" indent="0">
              <a:buNone/>
            </a:pPr>
            <a:r>
              <a:rPr lang="en-US" sz="1800" dirty="0">
                <a:solidFill>
                  <a:prstClr val="white"/>
                </a:solidFill>
                <a:latin typeface="Times New Roman" panose="02020603050405020304" pitchFamily="18" charset="0"/>
              </a:rPr>
              <a:t>–0.1249909184</a:t>
            </a:r>
            <a:r>
              <a:rPr lang="en-US" sz="1800" dirty="0">
                <a:latin typeface="Times New Roman" panose="02020603050405020304" pitchFamily="18" charset="0"/>
              </a:rPr>
              <a:t>	–0.1235560234 	</a:t>
            </a:r>
            <a:r>
              <a:rPr lang="en-US" sz="1800" dirty="0">
                <a:solidFill>
                  <a:prstClr val="white"/>
                </a:solidFill>
                <a:latin typeface="Times New Roman" panose="02020603050405020304" pitchFamily="18" charset="0"/>
              </a:rPr>
              <a:t>–0.1233763112</a:t>
            </a:r>
          </a:p>
          <a:p>
            <a:pPr marL="0" indent="0">
              <a:buNone/>
            </a:pPr>
            <a:endParaRPr lang="en-US" sz="1800" dirty="0">
              <a:solidFill>
                <a:prstClr val="white"/>
              </a:solidFill>
              <a:latin typeface="Times New Roman" panose="02020603050405020304" pitchFamily="18" charset="0"/>
            </a:endParaRPr>
          </a:p>
          <a:p>
            <a:pPr marL="0" indent="0">
              <a:buNone/>
            </a:pPr>
            <a:r>
              <a:rPr lang="en-US" sz="1800" dirty="0">
                <a:latin typeface="Times New Roman" panose="02020603050405020304" pitchFamily="18" charset="0"/>
              </a:rPr>
              <a:t>  1.377481966 	  1.394854544</a:t>
            </a:r>
            <a:r>
              <a:rPr lang="en-US" sz="1800" dirty="0">
                <a:solidFill>
                  <a:prstClr val="white"/>
                </a:solidFill>
                <a:latin typeface="Times New Roman" panose="02020603050405020304" pitchFamily="18" charset="0"/>
              </a:rPr>
              <a:t> </a:t>
            </a:r>
            <a:r>
              <a:rPr lang="en-US" sz="1800" dirty="0">
                <a:latin typeface="Times New Roman" panose="02020603050405020304" pitchFamily="18" charset="0"/>
              </a:rPr>
              <a:t>	 1.5</a:t>
            </a:r>
          </a:p>
          <a:p>
            <a:pPr marL="0" indent="0">
              <a:buNone/>
            </a:pPr>
            <a:r>
              <a:rPr lang="en-US" sz="1800" dirty="0">
                <a:solidFill>
                  <a:prstClr val="white"/>
                </a:solidFill>
                <a:latin typeface="Times New Roman" panose="02020603050405020304" pitchFamily="18" charset="0"/>
              </a:rPr>
              <a:t>–0.1249902067	–0.1249909184</a:t>
            </a:r>
            <a:r>
              <a:rPr lang="en-US" sz="1800" dirty="0">
                <a:latin typeface="Times New Roman" panose="02020603050405020304" pitchFamily="18" charset="0"/>
              </a:rPr>
              <a:t>	</a:t>
            </a:r>
            <a:r>
              <a:rPr lang="en-US" sz="1800" dirty="0">
                <a:solidFill>
                  <a:prstClr val="white"/>
                </a:solidFill>
                <a:latin typeface="Times New Roman" panose="02020603050405020304" pitchFamily="18" charset="0"/>
              </a:rPr>
              <a:t>–0.1235560234</a:t>
            </a:r>
            <a:endParaRPr lang="en-US" sz="1800"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11</a:t>
            </a:fld>
            <a:endParaRPr lang="en-CA" dirty="0"/>
          </a:p>
        </p:txBody>
      </p:sp>
      <p:sp>
        <p:nvSpPr>
          <p:cNvPr id="10" name="TextBox 9">
            <a:extLst>
              <a:ext uri="{FF2B5EF4-FFF2-40B4-BE49-F238E27FC236}">
                <a16:creationId xmlns:a16="http://schemas.microsoft.com/office/drawing/2014/main" id="{2A7CF674-528E-42D5-985B-8C26BFEDD534}"/>
              </a:ext>
            </a:extLst>
          </p:cNvPr>
          <p:cNvSpPr txBox="1"/>
          <p:nvPr/>
        </p:nvSpPr>
        <p:spPr>
          <a:xfrm>
            <a:off x="6106758" y="1139120"/>
            <a:ext cx="2275242" cy="369332"/>
          </a:xfrm>
          <a:prstGeom prst="rect">
            <a:avLst/>
          </a:prstGeom>
          <a:noFill/>
        </p:spPr>
        <p:txBody>
          <a:bodyPr wrap="square">
            <a:spAutoFit/>
          </a:bodyPr>
          <a:lstStyle/>
          <a:p>
            <a:pPr lvl="0">
              <a:spcBef>
                <a:spcPct val="20000"/>
              </a:spcBef>
              <a:defRPr/>
            </a:pPr>
            <a:r>
              <a:rPr lang="en-US" i="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x</a:t>
            </a:r>
            <a:r>
              <a:rPr lang="en-US"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 = </a:t>
            </a:r>
            <a:r>
              <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1.38629436112</a:t>
            </a:r>
            <a:endParaRPr lang="en-US" dirty="0"/>
          </a:p>
        </p:txBody>
      </p:sp>
      <p:sp>
        <p:nvSpPr>
          <p:cNvPr id="12" name="TextBox 11">
            <a:extLst>
              <a:ext uri="{FF2B5EF4-FFF2-40B4-BE49-F238E27FC236}">
                <a16:creationId xmlns:a16="http://schemas.microsoft.com/office/drawing/2014/main" id="{0FEF1F0C-BF02-4357-8A0F-224897861B14}"/>
              </a:ext>
            </a:extLst>
          </p:cNvPr>
          <p:cNvSpPr txBox="1"/>
          <p:nvPr/>
        </p:nvSpPr>
        <p:spPr>
          <a:xfrm>
            <a:off x="6259158" y="2023553"/>
            <a:ext cx="2275242" cy="369332"/>
          </a:xfrm>
          <a:prstGeom prst="rect">
            <a:avLst/>
          </a:prstGeom>
          <a:noFill/>
        </p:spPr>
        <p:txBody>
          <a:bodyPr wrap="square">
            <a:spAutoFit/>
          </a:bodyPr>
          <a:lstStyle/>
          <a:p>
            <a:pPr lvl="0">
              <a:spcBef>
                <a:spcPct val="20000"/>
              </a:spcBef>
              <a:defRPr/>
            </a:pPr>
            <a:r>
              <a:rPr lang="en-US" dirty="0">
                <a:solidFill>
                  <a:prstClr val="white"/>
                </a:solidFill>
                <a:latin typeface="Times New Roman" panose="02020603050405020304" pitchFamily="18" charset="0"/>
              </a:rPr>
              <a:t>1.507300561</a:t>
            </a:r>
            <a:endParaRPr lang="en-US" dirty="0"/>
          </a:p>
        </p:txBody>
      </p:sp>
      <p:sp>
        <p:nvSpPr>
          <p:cNvPr id="13" name="TextBox 12">
            <a:extLst>
              <a:ext uri="{FF2B5EF4-FFF2-40B4-BE49-F238E27FC236}">
                <a16:creationId xmlns:a16="http://schemas.microsoft.com/office/drawing/2014/main" id="{F5BDBF1A-B7C9-4A49-B186-00C120FF7BCF}"/>
              </a:ext>
            </a:extLst>
          </p:cNvPr>
          <p:cNvSpPr txBox="1"/>
          <p:nvPr/>
        </p:nvSpPr>
        <p:spPr>
          <a:xfrm>
            <a:off x="6259158" y="3004293"/>
            <a:ext cx="2275242" cy="369332"/>
          </a:xfrm>
          <a:prstGeom prst="rect">
            <a:avLst/>
          </a:prstGeom>
          <a:noFill/>
        </p:spPr>
        <p:txBody>
          <a:bodyPr wrap="square">
            <a:spAutoFit/>
          </a:bodyPr>
          <a:lstStyle/>
          <a:p>
            <a:pPr lvl="0">
              <a:spcBef>
                <a:spcPct val="20000"/>
              </a:spcBef>
              <a:defRPr/>
            </a:pPr>
            <a:r>
              <a:rPr lang="en-US" dirty="0">
                <a:solidFill>
                  <a:prstClr val="white"/>
                </a:solidFill>
                <a:latin typeface="Times New Roman" panose="02020603050405020304" pitchFamily="18" charset="0"/>
              </a:rPr>
              <a:t>1.261931438</a:t>
            </a:r>
            <a:endParaRPr lang="en-US" dirty="0"/>
          </a:p>
        </p:txBody>
      </p:sp>
      <p:sp>
        <p:nvSpPr>
          <p:cNvPr id="14" name="TextBox 13">
            <a:extLst>
              <a:ext uri="{FF2B5EF4-FFF2-40B4-BE49-F238E27FC236}">
                <a16:creationId xmlns:a16="http://schemas.microsoft.com/office/drawing/2014/main" id="{A49B92D4-C6B3-4143-B569-29D7884B10ED}"/>
              </a:ext>
            </a:extLst>
          </p:cNvPr>
          <p:cNvSpPr txBox="1"/>
          <p:nvPr/>
        </p:nvSpPr>
        <p:spPr>
          <a:xfrm>
            <a:off x="6259158" y="3985033"/>
            <a:ext cx="2275242" cy="369332"/>
          </a:xfrm>
          <a:prstGeom prst="rect">
            <a:avLst/>
          </a:prstGeom>
          <a:noFill/>
        </p:spPr>
        <p:txBody>
          <a:bodyPr wrap="square">
            <a:spAutoFit/>
          </a:bodyPr>
          <a:lstStyle/>
          <a:p>
            <a:pPr lvl="0">
              <a:spcBef>
                <a:spcPct val="20000"/>
              </a:spcBef>
              <a:defRPr/>
            </a:pPr>
            <a:r>
              <a:rPr lang="en-US" dirty="0">
                <a:solidFill>
                  <a:prstClr val="white"/>
                </a:solidFill>
                <a:latin typeface="Times New Roman" panose="02020603050405020304" pitchFamily="18" charset="0"/>
              </a:rPr>
              <a:t>1.394854544</a:t>
            </a:r>
            <a:endParaRPr lang="en-US" dirty="0"/>
          </a:p>
        </p:txBody>
      </p:sp>
      <p:sp>
        <p:nvSpPr>
          <p:cNvPr id="15" name="TextBox 14">
            <a:extLst>
              <a:ext uri="{FF2B5EF4-FFF2-40B4-BE49-F238E27FC236}">
                <a16:creationId xmlns:a16="http://schemas.microsoft.com/office/drawing/2014/main" id="{E9FF6946-97DC-42E6-853B-F994BE85D2E5}"/>
              </a:ext>
            </a:extLst>
          </p:cNvPr>
          <p:cNvSpPr txBox="1"/>
          <p:nvPr/>
        </p:nvSpPr>
        <p:spPr>
          <a:xfrm>
            <a:off x="6259158" y="4944257"/>
            <a:ext cx="2275242" cy="369332"/>
          </a:xfrm>
          <a:prstGeom prst="rect">
            <a:avLst/>
          </a:prstGeom>
          <a:noFill/>
        </p:spPr>
        <p:txBody>
          <a:bodyPr wrap="square">
            <a:spAutoFit/>
          </a:bodyPr>
          <a:lstStyle/>
          <a:p>
            <a:pPr lvl="0">
              <a:spcBef>
                <a:spcPct val="20000"/>
              </a:spcBef>
              <a:defRPr/>
            </a:pPr>
            <a:r>
              <a:rPr lang="en-US" dirty="0">
                <a:solidFill>
                  <a:prstClr val="white"/>
                </a:solidFill>
                <a:latin typeface="Times New Roman" panose="02020603050405020304" pitchFamily="18" charset="0"/>
              </a:rPr>
              <a:t>1.377481966</a:t>
            </a:r>
            <a:endParaRPr lang="en-US" dirty="0"/>
          </a:p>
        </p:txBody>
      </p:sp>
      <p:sp>
        <p:nvSpPr>
          <p:cNvPr id="16" name="TextBox 15">
            <a:extLst>
              <a:ext uri="{FF2B5EF4-FFF2-40B4-BE49-F238E27FC236}">
                <a16:creationId xmlns:a16="http://schemas.microsoft.com/office/drawing/2014/main" id="{4FC53F63-4D1D-4AEC-82AD-4C15EF61782A}"/>
              </a:ext>
            </a:extLst>
          </p:cNvPr>
          <p:cNvSpPr txBox="1"/>
          <p:nvPr/>
        </p:nvSpPr>
        <p:spPr>
          <a:xfrm>
            <a:off x="6259158" y="5882152"/>
            <a:ext cx="2275242" cy="369332"/>
          </a:xfrm>
          <a:prstGeom prst="rect">
            <a:avLst/>
          </a:prstGeom>
          <a:noFill/>
        </p:spPr>
        <p:txBody>
          <a:bodyPr wrap="square">
            <a:spAutoFit/>
          </a:bodyPr>
          <a:lstStyle/>
          <a:p>
            <a:pPr lvl="0">
              <a:spcBef>
                <a:spcPct val="20000"/>
              </a:spcBef>
              <a:defRPr/>
            </a:pPr>
            <a:r>
              <a:rPr lang="en-US" dirty="0">
                <a:solidFill>
                  <a:prstClr val="white"/>
                </a:solidFill>
                <a:latin typeface="Times New Roman" panose="02020603050405020304" pitchFamily="18" charset="0"/>
              </a:rPr>
              <a:t>1.386351606</a:t>
            </a:r>
            <a:endParaRPr lang="en-US" dirty="0"/>
          </a:p>
        </p:txBody>
      </p:sp>
      <p:sp>
        <p:nvSpPr>
          <p:cNvPr id="17" name="TextBox 16">
            <a:extLst>
              <a:ext uri="{FF2B5EF4-FFF2-40B4-BE49-F238E27FC236}">
                <a16:creationId xmlns:a16="http://schemas.microsoft.com/office/drawing/2014/main" id="{C6F107A5-B663-4A26-A6AA-E6DFD49EEFC8}"/>
              </a:ext>
            </a:extLst>
          </p:cNvPr>
          <p:cNvSpPr txBox="1"/>
          <p:nvPr/>
        </p:nvSpPr>
        <p:spPr>
          <a:xfrm>
            <a:off x="6160548" y="6259526"/>
            <a:ext cx="2275242" cy="369332"/>
          </a:xfrm>
          <a:prstGeom prst="rect">
            <a:avLst/>
          </a:prstGeom>
          <a:noFill/>
        </p:spPr>
        <p:txBody>
          <a:bodyPr wrap="square">
            <a:spAutoFit/>
          </a:bodyPr>
          <a:lstStyle/>
          <a:p>
            <a:pPr lvl="0">
              <a:spcBef>
                <a:spcPct val="20000"/>
              </a:spcBef>
              <a:defRPr/>
            </a:pPr>
            <a:r>
              <a:rPr lang="en-US" dirty="0">
                <a:solidFill>
                  <a:prstClr val="white"/>
                </a:solidFill>
                <a:latin typeface="Times New Roman" panose="02020603050405020304" pitchFamily="18" charset="0"/>
              </a:rPr>
              <a:t>–0.1249999996</a:t>
            </a:r>
            <a:endParaRPr lang="en-US" dirty="0"/>
          </a:p>
        </p:txBody>
      </p:sp>
      <p:pic>
        <p:nvPicPr>
          <p:cNvPr id="18" name="Audio 17">
            <a:hlinkClick r:id="" action="ppaction://media"/>
            <a:extLst>
              <a:ext uri="{FF2B5EF4-FFF2-40B4-BE49-F238E27FC236}">
                <a16:creationId xmlns:a16="http://schemas.microsoft.com/office/drawing/2014/main" id="{8A6100D2-90D8-473D-A610-863E9DE5ECB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934065346"/>
      </p:ext>
    </p:extLst>
  </p:cSld>
  <p:clrMapOvr>
    <a:masterClrMapping/>
  </p:clrMapOvr>
  <mc:AlternateContent xmlns:mc="http://schemas.openxmlformats.org/markup-compatibility/2006" xmlns:p14="http://schemas.microsoft.com/office/powerpoint/2010/main">
    <mc:Choice Requires="p14">
      <p:transition spd="slow" p14:dur="2000" advTm="236557"/>
    </mc:Choice>
    <mc:Fallback xmlns="">
      <p:transition spd="slow" advTm="236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4" end="14"/>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5" fill="hold" display="0">
                  <p:stCondLst>
                    <p:cond delay="indefinite"/>
                  </p:stCondLst>
                  <p:endCondLst>
                    <p:cond evt="onStopAudio" delay="0">
                      <p:tgtEl>
                        <p:sldTgt/>
                      </p:tgtEl>
                    </p:cond>
                  </p:endCondLst>
                </p:cTn>
                <p:tgtEl>
                  <p:spTgt spid="18"/>
                </p:tgtEl>
              </p:cMediaNode>
            </p:audio>
          </p:childTnLst>
        </p:cTn>
      </p:par>
    </p:tnLst>
    <p:bldLst>
      <p:bldP spid="10"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435130" cy="4525963"/>
          </a:xfrm>
        </p:spPr>
        <p:txBody>
          <a:bodyPr/>
          <a:lstStyle/>
          <a:p>
            <a:r>
              <a:rPr lang="en-US" dirty="0"/>
              <a:t>Following this topic, you now</a:t>
            </a:r>
          </a:p>
          <a:p>
            <a:pPr lvl="1"/>
            <a:r>
              <a:rPr lang="en-US" dirty="0"/>
              <a:t>Are aware the method of successive parabolic interpolations</a:t>
            </a:r>
          </a:p>
          <a:p>
            <a:pPr lvl="2"/>
            <a:r>
              <a:rPr lang="en-US" dirty="0"/>
              <a:t>This is similar to the secant method</a:t>
            </a:r>
          </a:p>
          <a:p>
            <a:pPr lvl="1"/>
            <a:r>
              <a:rPr lang="en-US" dirty="0"/>
              <a:t>Understand that it is possible to calculate the next point with less likelihood of subtractive cancellation</a:t>
            </a:r>
          </a:p>
          <a:p>
            <a:pPr lvl="1"/>
            <a:r>
              <a:rPr lang="en-US" dirty="0"/>
              <a:t>Know that it has super-linear convergence</a:t>
            </a:r>
          </a:p>
          <a:p>
            <a:pPr lvl="1"/>
            <a:r>
              <a:rPr lang="en-US" dirty="0"/>
              <a:t>Have seen an example</a:t>
            </a:r>
          </a:p>
        </p:txBody>
      </p:sp>
      <p:sp>
        <p:nvSpPr>
          <p:cNvPr id="4" name="Footer Placeholder 3"/>
          <p:cNvSpPr>
            <a:spLocks noGrp="1"/>
          </p:cNvSpPr>
          <p:nvPr>
            <p:ph type="ftr" sz="quarter" idx="11"/>
          </p:nvPr>
        </p:nvSpPr>
        <p:spPr/>
        <p:txBody>
          <a:bodyPr/>
          <a:lstStyle/>
          <a:p>
            <a:r>
              <a:rPr lang="en-US"/>
              <a:t>Successive parabolic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a:extLst>
              <a:ext uri="{FF2B5EF4-FFF2-40B4-BE49-F238E27FC236}">
                <a16:creationId xmlns:a16="http://schemas.microsoft.com/office/drawing/2014/main" id="{5FA8C1FF-557A-45DE-B99F-4B3909614C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xmlns:p14="http://schemas.microsoft.com/office/powerpoint/2010/main">
    <mc:Choice Requires="p14">
      <p:transition spd="slow" p14:dur="2000" advTm="32681"/>
    </mc:Choice>
    <mc:Fallback xmlns="">
      <p:transition spd="slow" advTm="3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sz="2000" dirty="0"/>
              <a:t>[1]	https://en.wikipedia.org/wiki/Successive_parabolic_interpolation</a:t>
            </a:r>
          </a:p>
        </p:txBody>
      </p:sp>
      <p:sp>
        <p:nvSpPr>
          <p:cNvPr id="4" name="Footer Placeholder 3"/>
          <p:cNvSpPr>
            <a:spLocks noGrp="1"/>
          </p:cNvSpPr>
          <p:nvPr>
            <p:ph type="ftr" sz="quarter" idx="11"/>
          </p:nvPr>
        </p:nvSpPr>
        <p:spPr/>
        <p:txBody>
          <a:bodyPr/>
          <a:lstStyle/>
          <a:p>
            <a:r>
              <a:rPr lang="en-US"/>
              <a:t>Successive parabolic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5" name="Audio 4">
            <a:hlinkClick r:id="" action="ppaction://media"/>
            <a:extLst>
              <a:ext uri="{FF2B5EF4-FFF2-40B4-BE49-F238E27FC236}">
                <a16:creationId xmlns:a16="http://schemas.microsoft.com/office/drawing/2014/main" id="{928CDBF0-D9DC-4A82-87AE-A279DFA76C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1728"/>
    </mc:Choice>
    <mc:Fallback xmlns="">
      <p:transition spd="slow" advTm="1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Successive parabolic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a:extLst>
              <a:ext uri="{FF2B5EF4-FFF2-40B4-BE49-F238E27FC236}">
                <a16:creationId xmlns:a16="http://schemas.microsoft.com/office/drawing/2014/main" id="{718CC8B1-5C10-42BE-A05E-D186C74E8F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21"/>
    </mc:Choice>
    <mc:Fallback xmlns="">
      <p:transition spd="slow" advTm="1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Successive parabolic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a:extLst>
              <a:ext uri="{FF2B5EF4-FFF2-40B4-BE49-F238E27FC236}">
                <a16:creationId xmlns:a16="http://schemas.microsoft.com/office/drawing/2014/main" id="{D23E4374-F87D-4214-96CF-B496C02A737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890"/>
    </mc:Choice>
    <mc:Fallback xmlns="">
      <p:transition spd="slow" advTm="1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dirty="0" err="1"/>
              <a:t>ece</a:t>
            </a:r>
            <a:r>
              <a:rPr lang="en-CA" dirty="0"/>
              <a:t> 204 </a:t>
            </a:r>
            <a:r>
              <a:rPr lang="en-CA" i="1" dirty="0"/>
              <a:t>Numerical methods</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Successive parabolic interpolation</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16</a:t>
            </a:fld>
            <a:endParaRPr lang="en-CA"/>
          </a:p>
        </p:txBody>
      </p:sp>
      <p:pic>
        <p:nvPicPr>
          <p:cNvPr id="7" name="Audio 6">
            <a:hlinkClick r:id="" action="ppaction://media"/>
            <a:extLst>
              <a:ext uri="{FF2B5EF4-FFF2-40B4-BE49-F238E27FC236}">
                <a16:creationId xmlns:a16="http://schemas.microsoft.com/office/drawing/2014/main" id="{552E99E1-BF8D-4AB8-B73F-CB7EA44F3D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3802"/>
    </mc:Choice>
    <mc:Fallback xmlns="">
      <p:transition spd="slow" advTm="3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7587842" cy="4525963"/>
          </a:xfrm>
        </p:spPr>
        <p:txBody>
          <a:bodyPr/>
          <a:lstStyle/>
          <a:p>
            <a:r>
              <a:rPr lang="en-US" dirty="0"/>
              <a:t>In this topic, we will</a:t>
            </a:r>
          </a:p>
          <a:p>
            <a:pPr lvl="1"/>
            <a:r>
              <a:rPr lang="en-US" dirty="0"/>
              <a:t>Describe the method of successive parabolic interpolations for finding an extrema</a:t>
            </a:r>
          </a:p>
          <a:p>
            <a:pPr lvl="1"/>
            <a:r>
              <a:rPr lang="en-US" dirty="0"/>
              <a:t>Find a formula for the next point that is less subject to subtractive cancellation</a:t>
            </a:r>
          </a:p>
          <a:p>
            <a:pPr lvl="1"/>
            <a:r>
              <a:rPr lang="en-US" dirty="0"/>
              <a:t>Look at an example</a:t>
            </a:r>
          </a:p>
        </p:txBody>
      </p:sp>
      <p:sp>
        <p:nvSpPr>
          <p:cNvPr id="4" name="Footer Placeholder 3"/>
          <p:cNvSpPr>
            <a:spLocks noGrp="1"/>
          </p:cNvSpPr>
          <p:nvPr>
            <p:ph type="ftr" sz="quarter" idx="11"/>
          </p:nvPr>
        </p:nvSpPr>
        <p:spPr/>
        <p:txBody>
          <a:bodyPr/>
          <a:lstStyle/>
          <a:p>
            <a:r>
              <a:rPr lang="en-US"/>
              <a:t>Successive parabolic interpolation</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BDBAC5EA-62F7-4AB2-860B-08A7D707EAD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xmlns:p14="http://schemas.microsoft.com/office/powerpoint/2010/main">
    <mc:Choice Requires="p14">
      <p:transition spd="slow" p14:dur="2000" advTm="24205"/>
    </mc:Choice>
    <mc:Fallback xmlns="">
      <p:transition spd="slow" advTm="24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 polynomials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Recall the secant method:</a:t>
            </a:r>
          </a:p>
          <a:p>
            <a:pPr lvl="1"/>
            <a:r>
              <a:rPr lang="en-US" dirty="0"/>
              <a:t>Given two points, let the next point be the root of the interpolating linear polynomial</a:t>
            </a:r>
          </a:p>
          <a:p>
            <a:pPr lvl="1"/>
            <a:endParaRPr lang="en-US" dirty="0"/>
          </a:p>
          <a:p>
            <a:r>
              <a:rPr lang="en-US" dirty="0"/>
              <a:t>A straight line does not have an extrema,</a:t>
            </a:r>
            <a:br>
              <a:rPr lang="en-US" dirty="0"/>
            </a:br>
            <a:r>
              <a:rPr lang="en-US" dirty="0"/>
              <a:t>	but a parabola does</a:t>
            </a:r>
          </a:p>
          <a:p>
            <a:pPr lvl="1"/>
            <a:r>
              <a:rPr lang="en-US" dirty="0"/>
              <a:t>Given three points, let the next point be the extremum of the interpolating quadratic polynomial</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3</a:t>
            </a:fld>
            <a:endParaRPr lang="en-CA"/>
          </a:p>
        </p:txBody>
      </p:sp>
      <p:pic>
        <p:nvPicPr>
          <p:cNvPr id="8" name="Audio 7">
            <a:hlinkClick r:id="" action="ppaction://media"/>
            <a:extLst>
              <a:ext uri="{FF2B5EF4-FFF2-40B4-BE49-F238E27FC236}">
                <a16:creationId xmlns:a16="http://schemas.microsoft.com/office/drawing/2014/main" id="{869EC5DA-CF10-48F8-B694-5AA71197D7AC}"/>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9535667"/>
      </p:ext>
    </p:extLst>
  </p:cSld>
  <p:clrMapOvr>
    <a:masterClrMapping/>
  </p:clrMapOvr>
  <mc:AlternateContent xmlns:mc="http://schemas.openxmlformats.org/markup-compatibility/2006" xmlns:p14="http://schemas.microsoft.com/office/powerpoint/2010/main">
    <mc:Choice Requires="p14">
      <p:transition spd="slow" p14:dur="2000" advTm="44805"/>
    </mc:Choice>
    <mc:Fallback xmlns="">
      <p:transition spd="slow" advTm="448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140D49C-2AFB-4311-997E-D68BAAFD55A1}"/>
              </a:ext>
            </a:extLst>
          </p:cNvPr>
          <p:cNvSpPr/>
          <p:nvPr/>
        </p:nvSpPr>
        <p:spPr>
          <a:xfrm>
            <a:off x="2264199" y="2796990"/>
            <a:ext cx="1660878" cy="1183341"/>
          </a:xfrm>
          <a:custGeom>
            <a:avLst/>
            <a:gdLst>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462579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10758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0" fmla="*/ 0 w 3076687"/>
              <a:gd name="connsiteY0" fmla="*/ 0 h 1183341"/>
              <a:gd name="connsiteX1" fmla="*/ 570156 w 3076687"/>
              <a:gd name="connsiteY1" fmla="*/ 699247 h 1183341"/>
              <a:gd name="connsiteX2" fmla="*/ 1237130 w 3076687"/>
              <a:gd name="connsiteY2" fmla="*/ 1086522 h 1183341"/>
              <a:gd name="connsiteX3" fmla="*/ 1882589 w 3076687"/>
              <a:gd name="connsiteY3" fmla="*/ 1183341 h 1183341"/>
              <a:gd name="connsiteX4" fmla="*/ 2528047 w 3076687"/>
              <a:gd name="connsiteY4" fmla="*/ 1086522 h 1183341"/>
              <a:gd name="connsiteX5" fmla="*/ 3076687 w 3076687"/>
              <a:gd name="connsiteY5" fmla="*/ 839096 h 1183341"/>
              <a:gd name="connsiteX0" fmla="*/ 0 w 2528047"/>
              <a:gd name="connsiteY0" fmla="*/ 0 h 1183341"/>
              <a:gd name="connsiteX1" fmla="*/ 570156 w 2528047"/>
              <a:gd name="connsiteY1" fmla="*/ 699247 h 1183341"/>
              <a:gd name="connsiteX2" fmla="*/ 1237130 w 2528047"/>
              <a:gd name="connsiteY2" fmla="*/ 1086522 h 1183341"/>
              <a:gd name="connsiteX3" fmla="*/ 1882589 w 2528047"/>
              <a:gd name="connsiteY3" fmla="*/ 1183341 h 1183341"/>
              <a:gd name="connsiteX4" fmla="*/ 2528047 w 2528047"/>
              <a:gd name="connsiteY4" fmla="*/ 1086522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882589" h="1183341">
                <a:moveTo>
                  <a:pt x="0" y="0"/>
                </a:moveTo>
                <a:cubicBezTo>
                  <a:pt x="181984" y="259080"/>
                  <a:pt x="363968" y="518160"/>
                  <a:pt x="570156" y="699247"/>
                </a:cubicBezTo>
                <a:cubicBezTo>
                  <a:pt x="776344" y="880334"/>
                  <a:pt x="1018391" y="1005840"/>
                  <a:pt x="1237130" y="1086522"/>
                </a:cubicBezTo>
                <a:cubicBezTo>
                  <a:pt x="1455869" y="1167204"/>
                  <a:pt x="1521112" y="1172583"/>
                  <a:pt x="1882589" y="118334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73F6D7AA-0343-4FEE-9B74-53426307316D}"/>
              </a:ext>
            </a:extLst>
          </p:cNvPr>
          <p:cNvSpPr/>
          <p:nvPr/>
        </p:nvSpPr>
        <p:spPr>
          <a:xfrm flipH="1">
            <a:off x="3914319" y="2796990"/>
            <a:ext cx="1660875" cy="1183341"/>
          </a:xfrm>
          <a:custGeom>
            <a:avLst/>
            <a:gdLst>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462579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10758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0" fmla="*/ 0 w 3076687"/>
              <a:gd name="connsiteY0" fmla="*/ 0 h 1183341"/>
              <a:gd name="connsiteX1" fmla="*/ 570156 w 3076687"/>
              <a:gd name="connsiteY1" fmla="*/ 699247 h 1183341"/>
              <a:gd name="connsiteX2" fmla="*/ 1237130 w 3076687"/>
              <a:gd name="connsiteY2" fmla="*/ 1086522 h 1183341"/>
              <a:gd name="connsiteX3" fmla="*/ 1882589 w 3076687"/>
              <a:gd name="connsiteY3" fmla="*/ 1183341 h 1183341"/>
              <a:gd name="connsiteX4" fmla="*/ 2528047 w 3076687"/>
              <a:gd name="connsiteY4" fmla="*/ 1086522 h 1183341"/>
              <a:gd name="connsiteX5" fmla="*/ 3076687 w 3076687"/>
              <a:gd name="connsiteY5" fmla="*/ 839096 h 1183341"/>
              <a:gd name="connsiteX0" fmla="*/ 0 w 2528047"/>
              <a:gd name="connsiteY0" fmla="*/ 0 h 1183341"/>
              <a:gd name="connsiteX1" fmla="*/ 570156 w 2528047"/>
              <a:gd name="connsiteY1" fmla="*/ 699247 h 1183341"/>
              <a:gd name="connsiteX2" fmla="*/ 1237130 w 2528047"/>
              <a:gd name="connsiteY2" fmla="*/ 1086522 h 1183341"/>
              <a:gd name="connsiteX3" fmla="*/ 1882589 w 2528047"/>
              <a:gd name="connsiteY3" fmla="*/ 1183341 h 1183341"/>
              <a:gd name="connsiteX4" fmla="*/ 2528047 w 2528047"/>
              <a:gd name="connsiteY4" fmla="*/ 1086522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882589" h="1183341">
                <a:moveTo>
                  <a:pt x="0" y="0"/>
                </a:moveTo>
                <a:cubicBezTo>
                  <a:pt x="181984" y="259080"/>
                  <a:pt x="363968" y="518160"/>
                  <a:pt x="570156" y="699247"/>
                </a:cubicBezTo>
                <a:cubicBezTo>
                  <a:pt x="776344" y="880334"/>
                  <a:pt x="1018391" y="1005840"/>
                  <a:pt x="1237130" y="1086522"/>
                </a:cubicBezTo>
                <a:cubicBezTo>
                  <a:pt x="1455869" y="1167204"/>
                  <a:pt x="1521112" y="1172583"/>
                  <a:pt x="1882589" y="118334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 polynomials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For example:</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4</a:t>
            </a:fld>
            <a:endParaRPr lang="en-CA"/>
          </a:p>
        </p:txBody>
      </p:sp>
      <p:cxnSp>
        <p:nvCxnSpPr>
          <p:cNvPr id="7" name="Straight Connector 6">
            <a:extLst>
              <a:ext uri="{FF2B5EF4-FFF2-40B4-BE49-F238E27FC236}">
                <a16:creationId xmlns:a16="http://schemas.microsoft.com/office/drawing/2014/main" id="{4AE8B08D-00A3-43E2-83B1-0E9B503195EB}"/>
              </a:ext>
            </a:extLst>
          </p:cNvPr>
          <p:cNvCxnSpPr>
            <a:cxnSpLocks/>
          </p:cNvCxnSpPr>
          <p:nvPr/>
        </p:nvCxnSpPr>
        <p:spPr>
          <a:xfrm rot="16200000">
            <a:off x="4046813" y="2768069"/>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EE5123-F7F0-4829-B32F-E91479019831}"/>
              </a:ext>
            </a:extLst>
          </p:cNvPr>
          <p:cNvCxnSpPr>
            <a:cxnSpLocks/>
          </p:cNvCxnSpPr>
          <p:nvPr/>
        </p:nvCxnSpPr>
        <p:spPr>
          <a:xfrm>
            <a:off x="2715031" y="42835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978BDC-CFD5-486A-B10E-5FC274A79DE9}"/>
              </a:ext>
            </a:extLst>
          </p:cNvPr>
          <p:cNvCxnSpPr>
            <a:cxnSpLocks/>
          </p:cNvCxnSpPr>
          <p:nvPr/>
        </p:nvCxnSpPr>
        <p:spPr>
          <a:xfrm>
            <a:off x="5336481" y="42835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D70857-731C-4B96-A867-DB5392F6AB8C}"/>
              </a:ext>
            </a:extLst>
          </p:cNvPr>
          <p:cNvSpPr txBox="1"/>
          <p:nvPr/>
        </p:nvSpPr>
        <p:spPr>
          <a:xfrm>
            <a:off x="5155679" y="4529850"/>
            <a:ext cx="677535"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sz="2400" i="1" dirty="0"/>
          </a:p>
        </p:txBody>
      </p:sp>
      <p:sp>
        <p:nvSpPr>
          <p:cNvPr id="12" name="TextBox 11">
            <a:extLst>
              <a:ext uri="{FF2B5EF4-FFF2-40B4-BE49-F238E27FC236}">
                <a16:creationId xmlns:a16="http://schemas.microsoft.com/office/drawing/2014/main" id="{7B220A45-6598-4A23-9785-CA21447DE671}"/>
              </a:ext>
            </a:extLst>
          </p:cNvPr>
          <p:cNvSpPr txBox="1"/>
          <p:nvPr/>
        </p:nvSpPr>
        <p:spPr>
          <a:xfrm>
            <a:off x="2581655" y="452985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i="1" dirty="0"/>
          </a:p>
        </p:txBody>
      </p:sp>
      <p:sp>
        <p:nvSpPr>
          <p:cNvPr id="14" name="Oval 13">
            <a:extLst>
              <a:ext uri="{FF2B5EF4-FFF2-40B4-BE49-F238E27FC236}">
                <a16:creationId xmlns:a16="http://schemas.microsoft.com/office/drawing/2014/main" id="{EAA2EDFA-D5CF-4CC1-A910-FA96BECB2E7E}"/>
              </a:ext>
            </a:extLst>
          </p:cNvPr>
          <p:cNvSpPr/>
          <p:nvPr/>
        </p:nvSpPr>
        <p:spPr>
          <a:xfrm>
            <a:off x="5296153" y="31011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DF9FE6-2327-4B73-B816-99BB0364FC54}"/>
              </a:ext>
            </a:extLst>
          </p:cNvPr>
          <p:cNvSpPr/>
          <p:nvPr/>
        </p:nvSpPr>
        <p:spPr>
          <a:xfrm>
            <a:off x="2669311" y="341650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E0D1328-B728-4355-B978-4F5B036EC366}"/>
              </a:ext>
            </a:extLst>
          </p:cNvPr>
          <p:cNvCxnSpPr>
            <a:cxnSpLocks/>
          </p:cNvCxnSpPr>
          <p:nvPr/>
        </p:nvCxnSpPr>
        <p:spPr>
          <a:xfrm>
            <a:off x="3523633" y="42835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93BC0C-A334-4B46-9576-B4A048C29AA0}"/>
              </a:ext>
            </a:extLst>
          </p:cNvPr>
          <p:cNvSpPr txBox="1"/>
          <p:nvPr/>
        </p:nvSpPr>
        <p:spPr>
          <a:xfrm>
            <a:off x="3357986" y="452985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0" name="Oval 19">
            <a:extLst>
              <a:ext uri="{FF2B5EF4-FFF2-40B4-BE49-F238E27FC236}">
                <a16:creationId xmlns:a16="http://schemas.microsoft.com/office/drawing/2014/main" id="{A26FFAA0-1436-4C0B-87DE-FE378E0A1A1E}"/>
              </a:ext>
            </a:extLst>
          </p:cNvPr>
          <p:cNvSpPr/>
          <p:nvPr/>
        </p:nvSpPr>
        <p:spPr>
          <a:xfrm>
            <a:off x="3476654" y="389079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01FC44B7-0808-4CCA-9D02-D071C51892DE}"/>
              </a:ext>
            </a:extLst>
          </p:cNvPr>
          <p:cNvSpPr/>
          <p:nvPr/>
        </p:nvSpPr>
        <p:spPr>
          <a:xfrm>
            <a:off x="3854967" y="393561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Connector 25">
            <a:extLst>
              <a:ext uri="{FF2B5EF4-FFF2-40B4-BE49-F238E27FC236}">
                <a16:creationId xmlns:a16="http://schemas.microsoft.com/office/drawing/2014/main" id="{BB002703-882B-46E1-876A-70327893EFE0}"/>
              </a:ext>
            </a:extLst>
          </p:cNvPr>
          <p:cNvCxnSpPr>
            <a:cxnSpLocks/>
          </p:cNvCxnSpPr>
          <p:nvPr/>
        </p:nvCxnSpPr>
        <p:spPr>
          <a:xfrm>
            <a:off x="3889409" y="4285363"/>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5A18BD2-1936-4134-95CD-E0527AADA766}"/>
              </a:ext>
            </a:extLst>
          </p:cNvPr>
          <p:cNvSpPr txBox="1"/>
          <p:nvPr/>
        </p:nvSpPr>
        <p:spPr>
          <a:xfrm>
            <a:off x="3756033" y="4531638"/>
            <a:ext cx="677540"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i="1" dirty="0"/>
          </a:p>
        </p:txBody>
      </p:sp>
      <p:pic>
        <p:nvPicPr>
          <p:cNvPr id="29" name="Audio 28">
            <a:hlinkClick r:id="" action="ppaction://media"/>
            <a:extLst>
              <a:ext uri="{FF2B5EF4-FFF2-40B4-BE49-F238E27FC236}">
                <a16:creationId xmlns:a16="http://schemas.microsoft.com/office/drawing/2014/main" id="{492BA215-E1C0-4BD5-973A-F90F729640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00227926"/>
      </p:ext>
    </p:extLst>
  </p:cSld>
  <p:clrMapOvr>
    <a:masterClrMapping/>
  </p:clrMapOvr>
  <mc:AlternateContent xmlns:mc="http://schemas.openxmlformats.org/markup-compatibility/2006" xmlns:p14="http://schemas.microsoft.com/office/powerpoint/2010/main">
    <mc:Choice Requires="p14">
      <p:transition spd="slow" p14:dur="2000" advTm="67076"/>
    </mc:Choice>
    <mc:Fallback xmlns="">
      <p:transition spd="slow" advTm="67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29"/>
                </p:tgtEl>
              </p:cMediaNode>
            </p:audio>
          </p:childTnLst>
        </p:cTn>
      </p:par>
    </p:tnLst>
    <p:bldLst>
      <p:bldP spid="24" grpId="0" animBg="1"/>
      <p:bldP spid="6" grpId="0" animBg="1"/>
      <p:bldP spid="25" grpId="0" animBg="1"/>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 polynomials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Given an initial approximations of the extremum </a:t>
            </a:r>
            <a:r>
              <a:rPr lang="en-US" i="1" dirty="0">
                <a:latin typeface="Times New Roman" panose="02020603050405020304" pitchFamily="18" charset="0"/>
              </a:rPr>
              <a:t>x</a:t>
            </a:r>
            <a:r>
              <a:rPr lang="en-US" baseline="-25000" dirty="0">
                <a:latin typeface="Times New Roman" panose="02020603050405020304" pitchFamily="18" charset="0"/>
              </a:rPr>
              <a:t>0</a:t>
            </a:r>
            <a:r>
              <a:rPr lang="en-US" dirty="0"/>
              <a:t>, </a:t>
            </a:r>
            <a:r>
              <a:rPr lang="en-US" i="1" dirty="0">
                <a:latin typeface="Times New Roman" panose="02020603050405020304" pitchFamily="18" charset="0"/>
              </a:rPr>
              <a:t>x</a:t>
            </a:r>
            <a:r>
              <a:rPr lang="en-US" baseline="-25000" dirty="0">
                <a:latin typeface="Times New Roman" panose="02020603050405020304" pitchFamily="18" charset="0"/>
              </a:rPr>
              <a:t>1</a:t>
            </a:r>
            <a:r>
              <a:rPr lang="en-US" dirty="0"/>
              <a:t> and </a:t>
            </a:r>
            <a:r>
              <a:rPr lang="en-US" i="1" dirty="0">
                <a:latin typeface="Times New Roman" panose="02020603050405020304" pitchFamily="18" charset="0"/>
              </a:rPr>
              <a:t>x</a:t>
            </a:r>
            <a:r>
              <a:rPr lang="en-US" baseline="-25000" dirty="0">
                <a:latin typeface="Times New Roman" panose="02020603050405020304" pitchFamily="18" charset="0"/>
              </a:rPr>
              <a:t>2</a:t>
            </a:r>
            <a:r>
              <a:rPr lang="en-US" dirty="0"/>
              <a:t>, given the last three points, we find an interpolating quadratic</a:t>
            </a:r>
            <a:br>
              <a:rPr lang="en-US" dirty="0"/>
            </a:br>
            <a:r>
              <a:rPr lang="en-US" i="1" dirty="0">
                <a:latin typeface="Times New Roman" panose="02020603050405020304" pitchFamily="18" charset="0"/>
              </a:rPr>
              <a:t>ax</a:t>
            </a:r>
            <a:r>
              <a:rPr lang="en-US" baseline="30000" dirty="0">
                <a:latin typeface="Times New Roman" panose="02020603050405020304" pitchFamily="18" charset="0"/>
              </a:rPr>
              <a:t>2</a:t>
            </a:r>
            <a:r>
              <a:rPr lang="en-US" dirty="0">
                <a:latin typeface="Times New Roman" panose="02020603050405020304" pitchFamily="18" charset="0"/>
              </a:rPr>
              <a:t> + </a:t>
            </a:r>
            <a:r>
              <a:rPr lang="en-US" i="1" dirty="0">
                <a:latin typeface="Times New Roman" panose="02020603050405020304" pitchFamily="18" charset="0"/>
              </a:rPr>
              <a:t>bx</a:t>
            </a:r>
            <a:r>
              <a:rPr lang="en-US" dirty="0">
                <a:latin typeface="Times New Roman" panose="02020603050405020304" pitchFamily="18" charset="0"/>
              </a:rPr>
              <a:t> + </a:t>
            </a:r>
            <a:r>
              <a:rPr lang="en-US" i="1" dirty="0">
                <a:latin typeface="Times New Roman" panose="02020603050405020304" pitchFamily="18" charset="0"/>
              </a:rPr>
              <a:t>c</a:t>
            </a:r>
            <a:r>
              <a:rPr lang="en-US" dirty="0"/>
              <a:t> where</a:t>
            </a:r>
          </a:p>
          <a:p>
            <a:endParaRPr lang="en-US" dirty="0"/>
          </a:p>
          <a:p>
            <a:endParaRPr lang="en-US" dirty="0"/>
          </a:p>
          <a:p>
            <a:pPr lvl="1"/>
            <a:endParaRPr lang="en-US" dirty="0"/>
          </a:p>
          <a:p>
            <a:pPr lvl="1"/>
            <a:r>
              <a:rPr lang="en-US" dirty="0"/>
              <a:t>If </a:t>
            </a:r>
            <a:r>
              <a:rPr lang="en-US" i="1" dirty="0">
                <a:latin typeface="Times New Roman" panose="02020603050405020304" pitchFamily="18" charset="0"/>
              </a:rPr>
              <a:t>a</a:t>
            </a:r>
            <a:r>
              <a:rPr lang="en-US" dirty="0">
                <a:latin typeface="Times New Roman" panose="02020603050405020304" pitchFamily="18" charset="0"/>
              </a:rPr>
              <a:t> &gt; 0</a:t>
            </a:r>
            <a:r>
              <a:rPr lang="en-US" dirty="0"/>
              <a:t>, it is a local minimum</a:t>
            </a:r>
          </a:p>
          <a:p>
            <a:pPr lvl="1"/>
            <a:r>
              <a:rPr lang="en-US" dirty="0"/>
              <a:t>If </a:t>
            </a:r>
            <a:r>
              <a:rPr lang="en-US" i="1" dirty="0">
                <a:latin typeface="Times New Roman" panose="02020603050405020304" pitchFamily="18" charset="0"/>
              </a:rPr>
              <a:t>a</a:t>
            </a:r>
            <a:r>
              <a:rPr lang="en-US" dirty="0">
                <a:latin typeface="Times New Roman" panose="02020603050405020304" pitchFamily="18" charset="0"/>
              </a:rPr>
              <a:t> &lt; 0</a:t>
            </a:r>
            <a:r>
              <a:rPr lang="en-US" dirty="0"/>
              <a:t>, it is a local maximum</a:t>
            </a:r>
            <a:endParaRPr lang="en-US" i="1" dirty="0"/>
          </a:p>
          <a:p>
            <a:pPr lvl="1"/>
            <a:r>
              <a:rPr lang="en-US" dirty="0"/>
              <a:t>If </a:t>
            </a:r>
            <a:r>
              <a:rPr lang="en-US" i="1" dirty="0">
                <a:latin typeface="Times New Roman" panose="02020603050405020304" pitchFamily="18" charset="0"/>
              </a:rPr>
              <a:t>a</a:t>
            </a:r>
            <a:r>
              <a:rPr lang="en-US" dirty="0">
                <a:latin typeface="Times New Roman" panose="02020603050405020304" pitchFamily="18" charset="0"/>
              </a:rPr>
              <a:t> = 0</a:t>
            </a:r>
            <a:r>
              <a:rPr lang="en-US" dirty="0"/>
              <a:t>, we must examine the slope:</a:t>
            </a:r>
          </a:p>
          <a:p>
            <a:pPr lvl="2"/>
            <a:r>
              <a:rPr lang="en-US" dirty="0"/>
              <a:t>If the slope is zero, we may be very close to an extremum</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6" name="Object 5">
            <a:extLst>
              <a:ext uri="{FF2B5EF4-FFF2-40B4-BE49-F238E27FC236}">
                <a16:creationId xmlns:a16="http://schemas.microsoft.com/office/drawing/2014/main" id="{C55E5EC9-FF08-4C04-ADC5-B1A5E1C18683}"/>
              </a:ext>
            </a:extLst>
          </p:cNvPr>
          <p:cNvGraphicFramePr>
            <a:graphicFrameLocks noChangeAspect="1"/>
          </p:cNvGraphicFramePr>
          <p:nvPr>
            <p:extLst>
              <p:ext uri="{D42A27DB-BD31-4B8C-83A1-F6EECF244321}">
                <p14:modId xmlns:p14="http://schemas.microsoft.com/office/powerpoint/2010/main" val="3699860846"/>
              </p:ext>
            </p:extLst>
          </p:nvPr>
        </p:nvGraphicFramePr>
        <p:xfrm>
          <a:off x="290513" y="2731225"/>
          <a:ext cx="8686800" cy="966787"/>
        </p:xfrm>
        <a:graphic>
          <a:graphicData uri="http://schemas.openxmlformats.org/presentationml/2006/ole">
            <mc:AlternateContent xmlns:mc="http://schemas.openxmlformats.org/markup-compatibility/2006">
              <mc:Choice xmlns:v="urn:schemas-microsoft-com:vml" Requires="v">
                <p:oleObj spid="_x0000_s1032" name="Equation" r:id="rId6" imgW="4457520" imgH="495000" progId="Equation.DSMT4">
                  <p:embed/>
                </p:oleObj>
              </mc:Choice>
              <mc:Fallback>
                <p:oleObj name="Equation" r:id="rId6" imgW="4457520" imgH="495000" progId="Equation.DSMT4">
                  <p:embed/>
                  <p:pic>
                    <p:nvPicPr>
                      <p:cNvPr id="0" name=""/>
                      <p:cNvPicPr/>
                      <p:nvPr/>
                    </p:nvPicPr>
                    <p:blipFill>
                      <a:blip r:embed="rId7"/>
                      <a:stretch>
                        <a:fillRect/>
                      </a:stretch>
                    </p:blipFill>
                    <p:spPr>
                      <a:xfrm>
                        <a:off x="290513" y="2731225"/>
                        <a:ext cx="8686800" cy="9667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1D25B3E-5270-4595-B282-AE73803FE954}"/>
              </a:ext>
            </a:extLst>
          </p:cNvPr>
          <p:cNvGraphicFramePr>
            <a:graphicFrameLocks noChangeAspect="1"/>
          </p:cNvGraphicFramePr>
          <p:nvPr>
            <p:extLst>
              <p:ext uri="{D42A27DB-BD31-4B8C-83A1-F6EECF244321}">
                <p14:modId xmlns:p14="http://schemas.microsoft.com/office/powerpoint/2010/main" val="4077113254"/>
              </p:ext>
            </p:extLst>
          </p:nvPr>
        </p:nvGraphicFramePr>
        <p:xfrm>
          <a:off x="304800" y="5440729"/>
          <a:ext cx="8686800" cy="966787"/>
        </p:xfrm>
        <a:graphic>
          <a:graphicData uri="http://schemas.openxmlformats.org/presentationml/2006/ole">
            <mc:AlternateContent xmlns:mc="http://schemas.openxmlformats.org/markup-compatibility/2006">
              <mc:Choice xmlns:v="urn:schemas-microsoft-com:vml" Requires="v">
                <p:oleObj spid="_x0000_s1033" name="Equation" r:id="rId8" imgW="4457520" imgH="495000" progId="Equation.DSMT4">
                  <p:embed/>
                </p:oleObj>
              </mc:Choice>
              <mc:Fallback>
                <p:oleObj name="Equation" r:id="rId8" imgW="4457520" imgH="49500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9"/>
                      <a:stretch>
                        <a:fillRect/>
                      </a:stretch>
                    </p:blipFill>
                    <p:spPr>
                      <a:xfrm>
                        <a:off x="304800" y="5440729"/>
                        <a:ext cx="8686800" cy="966787"/>
                      </a:xfrm>
                      <a:prstGeom prst="rect">
                        <a:avLst/>
                      </a:prstGeom>
                    </p:spPr>
                  </p:pic>
                </p:oleObj>
              </mc:Fallback>
            </mc:AlternateContent>
          </a:graphicData>
        </a:graphic>
      </p:graphicFrame>
      <p:pic>
        <p:nvPicPr>
          <p:cNvPr id="11" name="Audio 10">
            <a:hlinkClick r:id="" action="ppaction://media"/>
            <a:extLst>
              <a:ext uri="{FF2B5EF4-FFF2-40B4-BE49-F238E27FC236}">
                <a16:creationId xmlns:a16="http://schemas.microsoft.com/office/drawing/2014/main" id="{CAB31634-BD63-47BC-974F-2F6C74BED13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550680825"/>
      </p:ext>
    </p:extLst>
  </p:cSld>
  <p:clrMapOvr>
    <a:masterClrMapping/>
  </p:clrMapOvr>
  <mc:AlternateContent xmlns:mc="http://schemas.openxmlformats.org/markup-compatibility/2006" xmlns:p14="http://schemas.microsoft.com/office/powerpoint/2010/main">
    <mc:Choice Requires="p14">
      <p:transition spd="slow" p14:dur="2000" advTm="86002"/>
    </mc:Choice>
    <mc:Fallback xmlns="">
      <p:transition spd="slow" advTm="86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 polynomials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minimum is at </a:t>
            </a:r>
            <a:r>
              <a:rPr lang="en-US" i="1" dirty="0">
                <a:latin typeface="Times New Roman" panose="02020603050405020304" pitchFamily="18" charset="0"/>
              </a:rPr>
              <a:t>x</a:t>
            </a:r>
            <a:r>
              <a:rPr lang="en-US" dirty="0">
                <a:latin typeface="Times New Roman" panose="02020603050405020304" pitchFamily="18" charset="0"/>
              </a:rPr>
              <a:t> = –</a:t>
            </a:r>
            <a:r>
              <a:rPr lang="en-US" i="1" dirty="0">
                <a:latin typeface="Times New Roman" panose="02020603050405020304" pitchFamily="18" charset="0"/>
              </a:rPr>
              <a:t>b</a:t>
            </a:r>
            <a:r>
              <a:rPr lang="en-US" dirty="0">
                <a:latin typeface="Times New Roman" panose="02020603050405020304" pitchFamily="18" charset="0"/>
              </a:rPr>
              <a:t>/2</a:t>
            </a:r>
            <a:r>
              <a:rPr lang="en-US" i="1" dirty="0">
                <a:latin typeface="Times New Roman" panose="02020603050405020304" pitchFamily="18" charset="0"/>
              </a:rPr>
              <a:t>a</a:t>
            </a:r>
            <a:r>
              <a:rPr lang="en-US" dirty="0"/>
              <a:t>, or in other words:</a:t>
            </a:r>
          </a:p>
          <a:p>
            <a:endParaRPr lang="en-US" dirty="0"/>
          </a:p>
          <a:p>
            <a:endParaRPr lang="en-US" dirty="0"/>
          </a:p>
          <a:p>
            <a:pPr lvl="1"/>
            <a:endParaRPr lang="en-US" dirty="0"/>
          </a:p>
          <a:p>
            <a:pPr lvl="1"/>
            <a:r>
              <a:rPr lang="en-US" dirty="0"/>
              <a:t>Question: Is there anything we can do here to reduce subtractive cancellation?</a:t>
            </a:r>
          </a:p>
          <a:p>
            <a:pPr lvl="2"/>
            <a:r>
              <a:rPr lang="en-US" dirty="0"/>
              <a:t>Always arrange the previous three approximations so that</a:t>
            </a:r>
          </a:p>
          <a:p>
            <a:pPr marL="914400" lvl="2"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6" name="Object 5">
            <a:extLst>
              <a:ext uri="{FF2B5EF4-FFF2-40B4-BE49-F238E27FC236}">
                <a16:creationId xmlns:a16="http://schemas.microsoft.com/office/drawing/2014/main" id="{C55E5EC9-FF08-4C04-ADC5-B1A5E1C18683}"/>
              </a:ext>
            </a:extLst>
          </p:cNvPr>
          <p:cNvGraphicFramePr>
            <a:graphicFrameLocks noChangeAspect="1"/>
          </p:cNvGraphicFramePr>
          <p:nvPr>
            <p:extLst>
              <p:ext uri="{D42A27DB-BD31-4B8C-83A1-F6EECF244321}">
                <p14:modId xmlns:p14="http://schemas.microsoft.com/office/powerpoint/2010/main" val="3471588120"/>
              </p:ext>
            </p:extLst>
          </p:nvPr>
        </p:nvGraphicFramePr>
        <p:xfrm>
          <a:off x="525463" y="2085975"/>
          <a:ext cx="8094662" cy="990600"/>
        </p:xfrm>
        <a:graphic>
          <a:graphicData uri="http://schemas.openxmlformats.org/presentationml/2006/ole">
            <mc:AlternateContent xmlns:mc="http://schemas.openxmlformats.org/markup-compatibility/2006">
              <mc:Choice xmlns:v="urn:schemas-microsoft-com:vml" Requires="v">
                <p:oleObj spid="_x0000_s2056" name="Equation" r:id="rId6" imgW="4152600" imgH="507960" progId="Equation.DSMT4">
                  <p:embed/>
                </p:oleObj>
              </mc:Choice>
              <mc:Fallback>
                <p:oleObj name="Equation" r:id="rId6" imgW="4152600" imgH="50796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7"/>
                      <a:stretch>
                        <a:fillRect/>
                      </a:stretch>
                    </p:blipFill>
                    <p:spPr>
                      <a:xfrm>
                        <a:off x="525463" y="2085975"/>
                        <a:ext cx="8094662" cy="99060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A1D25B3E-5270-4595-B282-AE73803FE954}"/>
              </a:ext>
            </a:extLst>
          </p:cNvPr>
          <p:cNvGraphicFramePr>
            <a:graphicFrameLocks noChangeAspect="1"/>
          </p:cNvGraphicFramePr>
          <p:nvPr>
            <p:extLst>
              <p:ext uri="{D42A27DB-BD31-4B8C-83A1-F6EECF244321}">
                <p14:modId xmlns:p14="http://schemas.microsoft.com/office/powerpoint/2010/main" val="2564610045"/>
              </p:ext>
            </p:extLst>
          </p:nvPr>
        </p:nvGraphicFramePr>
        <p:xfrm>
          <a:off x="3154176" y="4353719"/>
          <a:ext cx="3094037" cy="495300"/>
        </p:xfrm>
        <a:graphic>
          <a:graphicData uri="http://schemas.openxmlformats.org/presentationml/2006/ole">
            <mc:AlternateContent xmlns:mc="http://schemas.openxmlformats.org/markup-compatibility/2006">
              <mc:Choice xmlns:v="urn:schemas-microsoft-com:vml" Requires="v">
                <p:oleObj spid="_x0000_s2057" name="Equation" r:id="rId8" imgW="1587240" imgH="253800" progId="Equation.DSMT4">
                  <p:embed/>
                </p:oleObj>
              </mc:Choice>
              <mc:Fallback>
                <p:oleObj name="Equation" r:id="rId8" imgW="1587240" imgH="253800" progId="Equation.DSMT4">
                  <p:embed/>
                  <p:pic>
                    <p:nvPicPr>
                      <p:cNvPr id="8" name="Object 7">
                        <a:extLst>
                          <a:ext uri="{FF2B5EF4-FFF2-40B4-BE49-F238E27FC236}">
                            <a16:creationId xmlns:a16="http://schemas.microsoft.com/office/drawing/2014/main" id="{A1D25B3E-5270-4595-B282-AE73803FE954}"/>
                          </a:ext>
                        </a:extLst>
                      </p:cNvPr>
                      <p:cNvPicPr/>
                      <p:nvPr/>
                    </p:nvPicPr>
                    <p:blipFill>
                      <a:blip r:embed="rId9"/>
                      <a:stretch>
                        <a:fillRect/>
                      </a:stretch>
                    </p:blipFill>
                    <p:spPr>
                      <a:xfrm>
                        <a:off x="3154176" y="4353719"/>
                        <a:ext cx="3094037" cy="495300"/>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F376DA50-CD09-448E-943D-C3387261E11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4095056504"/>
      </p:ext>
    </p:extLst>
  </p:cSld>
  <p:clrMapOvr>
    <a:masterClrMapping/>
  </p:clrMapOvr>
  <mc:AlternateContent xmlns:mc="http://schemas.openxmlformats.org/markup-compatibility/2006" xmlns:p14="http://schemas.microsoft.com/office/powerpoint/2010/main">
    <mc:Choice Requires="p14">
      <p:transition spd="slow" p14:dur="2000" advTm="75737"/>
    </mc:Choice>
    <mc:Fallback xmlns="">
      <p:transition spd="slow" advTm="75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16:creationId xmlns:a16="http://schemas.microsoft.com/office/drawing/2014/main" id="{D140D49C-2AFB-4311-997E-D68BAAFD55A1}"/>
              </a:ext>
            </a:extLst>
          </p:cNvPr>
          <p:cNvSpPr/>
          <p:nvPr/>
        </p:nvSpPr>
        <p:spPr>
          <a:xfrm>
            <a:off x="2264199" y="2796990"/>
            <a:ext cx="1660878" cy="1183341"/>
          </a:xfrm>
          <a:custGeom>
            <a:avLst/>
            <a:gdLst>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462579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10758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0" fmla="*/ 0 w 3076687"/>
              <a:gd name="connsiteY0" fmla="*/ 0 h 1183341"/>
              <a:gd name="connsiteX1" fmla="*/ 570156 w 3076687"/>
              <a:gd name="connsiteY1" fmla="*/ 699247 h 1183341"/>
              <a:gd name="connsiteX2" fmla="*/ 1237130 w 3076687"/>
              <a:gd name="connsiteY2" fmla="*/ 1086522 h 1183341"/>
              <a:gd name="connsiteX3" fmla="*/ 1882589 w 3076687"/>
              <a:gd name="connsiteY3" fmla="*/ 1183341 h 1183341"/>
              <a:gd name="connsiteX4" fmla="*/ 2528047 w 3076687"/>
              <a:gd name="connsiteY4" fmla="*/ 1086522 h 1183341"/>
              <a:gd name="connsiteX5" fmla="*/ 3076687 w 3076687"/>
              <a:gd name="connsiteY5" fmla="*/ 839096 h 1183341"/>
              <a:gd name="connsiteX0" fmla="*/ 0 w 2528047"/>
              <a:gd name="connsiteY0" fmla="*/ 0 h 1183341"/>
              <a:gd name="connsiteX1" fmla="*/ 570156 w 2528047"/>
              <a:gd name="connsiteY1" fmla="*/ 699247 h 1183341"/>
              <a:gd name="connsiteX2" fmla="*/ 1237130 w 2528047"/>
              <a:gd name="connsiteY2" fmla="*/ 1086522 h 1183341"/>
              <a:gd name="connsiteX3" fmla="*/ 1882589 w 2528047"/>
              <a:gd name="connsiteY3" fmla="*/ 1183341 h 1183341"/>
              <a:gd name="connsiteX4" fmla="*/ 2528047 w 2528047"/>
              <a:gd name="connsiteY4" fmla="*/ 1086522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882589" h="1183341">
                <a:moveTo>
                  <a:pt x="0" y="0"/>
                </a:moveTo>
                <a:cubicBezTo>
                  <a:pt x="181984" y="259080"/>
                  <a:pt x="363968" y="518160"/>
                  <a:pt x="570156" y="699247"/>
                </a:cubicBezTo>
                <a:cubicBezTo>
                  <a:pt x="776344" y="880334"/>
                  <a:pt x="1018391" y="1005840"/>
                  <a:pt x="1237130" y="1086522"/>
                </a:cubicBezTo>
                <a:cubicBezTo>
                  <a:pt x="1455869" y="1167204"/>
                  <a:pt x="1521112" y="1172583"/>
                  <a:pt x="1882589" y="118334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73F6D7AA-0343-4FEE-9B74-53426307316D}"/>
              </a:ext>
            </a:extLst>
          </p:cNvPr>
          <p:cNvSpPr/>
          <p:nvPr/>
        </p:nvSpPr>
        <p:spPr>
          <a:xfrm flipH="1">
            <a:off x="3914319" y="2796990"/>
            <a:ext cx="1660875" cy="1183341"/>
          </a:xfrm>
          <a:custGeom>
            <a:avLst/>
            <a:gdLst>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462579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10758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0" fmla="*/ 0 w 3076687"/>
              <a:gd name="connsiteY0" fmla="*/ 0 h 1183341"/>
              <a:gd name="connsiteX1" fmla="*/ 570156 w 3076687"/>
              <a:gd name="connsiteY1" fmla="*/ 699247 h 1183341"/>
              <a:gd name="connsiteX2" fmla="*/ 1237130 w 3076687"/>
              <a:gd name="connsiteY2" fmla="*/ 1086522 h 1183341"/>
              <a:gd name="connsiteX3" fmla="*/ 1882589 w 3076687"/>
              <a:gd name="connsiteY3" fmla="*/ 1183341 h 1183341"/>
              <a:gd name="connsiteX4" fmla="*/ 2528047 w 3076687"/>
              <a:gd name="connsiteY4" fmla="*/ 1086522 h 1183341"/>
              <a:gd name="connsiteX5" fmla="*/ 3076687 w 3076687"/>
              <a:gd name="connsiteY5" fmla="*/ 839096 h 1183341"/>
              <a:gd name="connsiteX0" fmla="*/ 0 w 2528047"/>
              <a:gd name="connsiteY0" fmla="*/ 0 h 1183341"/>
              <a:gd name="connsiteX1" fmla="*/ 570156 w 2528047"/>
              <a:gd name="connsiteY1" fmla="*/ 699247 h 1183341"/>
              <a:gd name="connsiteX2" fmla="*/ 1237130 w 2528047"/>
              <a:gd name="connsiteY2" fmla="*/ 1086522 h 1183341"/>
              <a:gd name="connsiteX3" fmla="*/ 1882589 w 2528047"/>
              <a:gd name="connsiteY3" fmla="*/ 1183341 h 1183341"/>
              <a:gd name="connsiteX4" fmla="*/ 2528047 w 2528047"/>
              <a:gd name="connsiteY4" fmla="*/ 1086522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882589" h="1183341">
                <a:moveTo>
                  <a:pt x="0" y="0"/>
                </a:moveTo>
                <a:cubicBezTo>
                  <a:pt x="181984" y="259080"/>
                  <a:pt x="363968" y="518160"/>
                  <a:pt x="570156" y="699247"/>
                </a:cubicBezTo>
                <a:cubicBezTo>
                  <a:pt x="776344" y="880334"/>
                  <a:pt x="1018391" y="1005840"/>
                  <a:pt x="1237130" y="1086522"/>
                </a:cubicBezTo>
                <a:cubicBezTo>
                  <a:pt x="1455869" y="1167204"/>
                  <a:pt x="1521112" y="1172583"/>
                  <a:pt x="1882589" y="118334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 polynomials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minimum of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a:t>
            </a:r>
            <a:r>
              <a:rPr lang="en-US" dirty="0"/>
              <a:t> is the same minimum of </a:t>
            </a:r>
            <a:r>
              <a:rPr lang="en-US" i="1" dirty="0">
                <a:latin typeface="Times New Roman" panose="02020603050405020304" pitchFamily="18" charset="0"/>
              </a:rPr>
              <a:t>f </a:t>
            </a:r>
            <a:r>
              <a:rPr lang="en-US" dirty="0">
                <a:latin typeface="Times New Roman" panose="02020603050405020304" pitchFamily="18" charset="0"/>
              </a:rPr>
              <a:t>(</a:t>
            </a:r>
            <a:r>
              <a:rPr lang="en-US" i="1" dirty="0">
                <a:latin typeface="Times New Roman" panose="02020603050405020304" pitchFamily="18" charset="0"/>
              </a:rPr>
              <a:t>x</a:t>
            </a:r>
            <a:r>
              <a:rPr lang="en-US" dirty="0">
                <a:latin typeface="Times New Roman" panose="02020603050405020304" pitchFamily="18" charset="0"/>
              </a:rPr>
              <a:t>) – c</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7</a:t>
            </a:fld>
            <a:endParaRPr lang="en-CA"/>
          </a:p>
        </p:txBody>
      </p:sp>
      <p:cxnSp>
        <p:nvCxnSpPr>
          <p:cNvPr id="7" name="Straight Connector 6">
            <a:extLst>
              <a:ext uri="{FF2B5EF4-FFF2-40B4-BE49-F238E27FC236}">
                <a16:creationId xmlns:a16="http://schemas.microsoft.com/office/drawing/2014/main" id="{4AE8B08D-00A3-43E2-83B1-0E9B503195EB}"/>
              </a:ext>
            </a:extLst>
          </p:cNvPr>
          <p:cNvCxnSpPr>
            <a:cxnSpLocks/>
          </p:cNvCxnSpPr>
          <p:nvPr/>
        </p:nvCxnSpPr>
        <p:spPr>
          <a:xfrm rot="16200000">
            <a:off x="4046813" y="2768069"/>
            <a:ext cx="0" cy="3213894"/>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3EE5123-F7F0-4829-B32F-E91479019831}"/>
              </a:ext>
            </a:extLst>
          </p:cNvPr>
          <p:cNvCxnSpPr>
            <a:cxnSpLocks/>
          </p:cNvCxnSpPr>
          <p:nvPr/>
        </p:nvCxnSpPr>
        <p:spPr>
          <a:xfrm>
            <a:off x="2706642" y="42835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978BDC-CFD5-486A-B10E-5FC274A79DE9}"/>
              </a:ext>
            </a:extLst>
          </p:cNvPr>
          <p:cNvCxnSpPr>
            <a:cxnSpLocks/>
          </p:cNvCxnSpPr>
          <p:nvPr/>
        </p:nvCxnSpPr>
        <p:spPr>
          <a:xfrm>
            <a:off x="5336481" y="42835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9D70857-731C-4B96-A867-DB5392F6AB8C}"/>
              </a:ext>
            </a:extLst>
          </p:cNvPr>
          <p:cNvSpPr txBox="1"/>
          <p:nvPr/>
        </p:nvSpPr>
        <p:spPr>
          <a:xfrm>
            <a:off x="5155679" y="4529850"/>
            <a:ext cx="677535"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–2</a:t>
            </a:r>
            <a:endParaRPr lang="en-US" sz="2400" i="1" dirty="0"/>
          </a:p>
        </p:txBody>
      </p:sp>
      <p:sp>
        <p:nvSpPr>
          <p:cNvPr id="12" name="TextBox 11">
            <a:extLst>
              <a:ext uri="{FF2B5EF4-FFF2-40B4-BE49-F238E27FC236}">
                <a16:creationId xmlns:a16="http://schemas.microsoft.com/office/drawing/2014/main" id="{7B220A45-6598-4A23-9785-CA21447DE671}"/>
              </a:ext>
            </a:extLst>
          </p:cNvPr>
          <p:cNvSpPr txBox="1"/>
          <p:nvPr/>
        </p:nvSpPr>
        <p:spPr>
          <a:xfrm>
            <a:off x="2581655" y="452985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endParaRPr lang="en-US" i="1" dirty="0"/>
          </a:p>
        </p:txBody>
      </p:sp>
      <p:sp>
        <p:nvSpPr>
          <p:cNvPr id="14" name="Oval 13">
            <a:extLst>
              <a:ext uri="{FF2B5EF4-FFF2-40B4-BE49-F238E27FC236}">
                <a16:creationId xmlns:a16="http://schemas.microsoft.com/office/drawing/2014/main" id="{EAA2EDFA-D5CF-4CC1-A910-FA96BECB2E7E}"/>
              </a:ext>
            </a:extLst>
          </p:cNvPr>
          <p:cNvSpPr/>
          <p:nvPr/>
        </p:nvSpPr>
        <p:spPr>
          <a:xfrm>
            <a:off x="5296153" y="310110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5DF9FE6-2327-4B73-B816-99BB0364FC54}"/>
              </a:ext>
            </a:extLst>
          </p:cNvPr>
          <p:cNvSpPr/>
          <p:nvPr/>
        </p:nvSpPr>
        <p:spPr>
          <a:xfrm>
            <a:off x="2669311" y="3416504"/>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E0D1328-B728-4355-B978-4F5B036EC366}"/>
              </a:ext>
            </a:extLst>
          </p:cNvPr>
          <p:cNvCxnSpPr>
            <a:cxnSpLocks/>
          </p:cNvCxnSpPr>
          <p:nvPr/>
        </p:nvCxnSpPr>
        <p:spPr>
          <a:xfrm>
            <a:off x="3523633" y="4283575"/>
            <a:ext cx="0" cy="18288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ED93BC0C-A334-4B46-9576-B4A048C29AA0}"/>
              </a:ext>
            </a:extLst>
          </p:cNvPr>
          <p:cNvSpPr txBox="1"/>
          <p:nvPr/>
        </p:nvSpPr>
        <p:spPr>
          <a:xfrm>
            <a:off x="3357986" y="4529850"/>
            <a:ext cx="677540" cy="430887"/>
          </a:xfrm>
          <a:prstGeom prst="rect">
            <a:avLst/>
          </a:prstGeom>
          <a:noFill/>
        </p:spPr>
        <p:txBody>
          <a:bodyPr wrap="square">
            <a:spAutoFit/>
          </a:bodyPr>
          <a:lstStyle/>
          <a:p>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endParaRPr lang="en-US" i="1" dirty="0"/>
          </a:p>
        </p:txBody>
      </p:sp>
      <p:sp>
        <p:nvSpPr>
          <p:cNvPr id="20" name="Oval 19">
            <a:extLst>
              <a:ext uri="{FF2B5EF4-FFF2-40B4-BE49-F238E27FC236}">
                <a16:creationId xmlns:a16="http://schemas.microsoft.com/office/drawing/2014/main" id="{A26FFAA0-1436-4C0B-87DE-FE378E0A1A1E}"/>
              </a:ext>
            </a:extLst>
          </p:cNvPr>
          <p:cNvSpPr/>
          <p:nvPr/>
        </p:nvSpPr>
        <p:spPr>
          <a:xfrm>
            <a:off x="3476654" y="389079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B5A3014-7BE7-4247-953E-A0A25B42F54D}"/>
              </a:ext>
            </a:extLst>
          </p:cNvPr>
          <p:cNvSpPr txBox="1"/>
          <p:nvPr/>
        </p:nvSpPr>
        <p:spPr>
          <a:xfrm>
            <a:off x="2863217" y="3031337"/>
            <a:ext cx="968891" cy="430887"/>
          </a:xfrm>
          <a:prstGeom prst="rect">
            <a:avLst/>
          </a:prstGeom>
          <a:noFill/>
        </p:spPr>
        <p:txBody>
          <a:bodyPr wrap="square">
            <a:spAutoFit/>
          </a:bodyPr>
          <a:lstStyle/>
          <a:p>
            <a:r>
              <a:rPr kumimoji="0" lang="en-US" sz="2200" b="0" i="1"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f</a:t>
            </a:r>
            <a:r>
              <a:rPr kumimoji="0" lang="en-US" sz="22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200" b="0" i="1" u="none" strike="noStrike" kern="1200" cap="none" spc="0" normalizeH="0" baseline="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x</a:t>
            </a:r>
            <a:r>
              <a:rPr kumimoji="0" lang="en-US" sz="2200" b="0" i="1" u="none" strike="noStrike" kern="1200" cap="none" spc="0" normalizeH="0" baseline="-25000" noProof="0" dirty="0" err="1">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k</a:t>
            </a:r>
            <a:r>
              <a:rPr kumimoji="0" lang="en-US" sz="2200" b="0" u="none" strike="noStrike" kern="1200" cap="none" spc="0" normalizeH="0" baseline="-2500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–1</a:t>
            </a:r>
            <a:r>
              <a:rPr kumimoji="0" lang="en-US" sz="1800" b="0" u="none" strike="noStrike" kern="1200" cap="none" spc="0" normalizeH="0" baseline="0" noProof="0" dirty="0">
                <a:ln>
                  <a:noFill/>
                </a:ln>
                <a:solidFill>
                  <a:prstClr val="white"/>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lang="en-US" i="1" dirty="0"/>
          </a:p>
        </p:txBody>
      </p:sp>
      <p:sp>
        <p:nvSpPr>
          <p:cNvPr id="23" name="Freeform: Shape 22">
            <a:extLst>
              <a:ext uri="{FF2B5EF4-FFF2-40B4-BE49-F238E27FC236}">
                <a16:creationId xmlns:a16="http://schemas.microsoft.com/office/drawing/2014/main" id="{33DFE70B-4F8D-4D85-92A8-FEE60C00A285}"/>
              </a:ext>
            </a:extLst>
          </p:cNvPr>
          <p:cNvSpPr/>
          <p:nvPr/>
        </p:nvSpPr>
        <p:spPr>
          <a:xfrm>
            <a:off x="2265597" y="3712789"/>
            <a:ext cx="1660878" cy="1183341"/>
          </a:xfrm>
          <a:custGeom>
            <a:avLst/>
            <a:gdLst>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462579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10758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0" fmla="*/ 0 w 3076687"/>
              <a:gd name="connsiteY0" fmla="*/ 0 h 1183341"/>
              <a:gd name="connsiteX1" fmla="*/ 570156 w 3076687"/>
              <a:gd name="connsiteY1" fmla="*/ 699247 h 1183341"/>
              <a:gd name="connsiteX2" fmla="*/ 1237130 w 3076687"/>
              <a:gd name="connsiteY2" fmla="*/ 1086522 h 1183341"/>
              <a:gd name="connsiteX3" fmla="*/ 1882589 w 3076687"/>
              <a:gd name="connsiteY3" fmla="*/ 1183341 h 1183341"/>
              <a:gd name="connsiteX4" fmla="*/ 2528047 w 3076687"/>
              <a:gd name="connsiteY4" fmla="*/ 1086522 h 1183341"/>
              <a:gd name="connsiteX5" fmla="*/ 3076687 w 3076687"/>
              <a:gd name="connsiteY5" fmla="*/ 839096 h 1183341"/>
              <a:gd name="connsiteX0" fmla="*/ 0 w 2528047"/>
              <a:gd name="connsiteY0" fmla="*/ 0 h 1183341"/>
              <a:gd name="connsiteX1" fmla="*/ 570156 w 2528047"/>
              <a:gd name="connsiteY1" fmla="*/ 699247 h 1183341"/>
              <a:gd name="connsiteX2" fmla="*/ 1237130 w 2528047"/>
              <a:gd name="connsiteY2" fmla="*/ 1086522 h 1183341"/>
              <a:gd name="connsiteX3" fmla="*/ 1882589 w 2528047"/>
              <a:gd name="connsiteY3" fmla="*/ 1183341 h 1183341"/>
              <a:gd name="connsiteX4" fmla="*/ 2528047 w 2528047"/>
              <a:gd name="connsiteY4" fmla="*/ 1086522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882589" h="1183341">
                <a:moveTo>
                  <a:pt x="0" y="0"/>
                </a:moveTo>
                <a:cubicBezTo>
                  <a:pt x="181984" y="259080"/>
                  <a:pt x="363968" y="518160"/>
                  <a:pt x="570156" y="699247"/>
                </a:cubicBezTo>
                <a:cubicBezTo>
                  <a:pt x="776344" y="880334"/>
                  <a:pt x="1018391" y="1005840"/>
                  <a:pt x="1237130" y="1086522"/>
                </a:cubicBezTo>
                <a:cubicBezTo>
                  <a:pt x="1455869" y="1167204"/>
                  <a:pt x="1521112" y="1172583"/>
                  <a:pt x="1882589" y="118334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36B858E-BB4C-486D-B7F7-F409B7E1C3F3}"/>
              </a:ext>
            </a:extLst>
          </p:cNvPr>
          <p:cNvSpPr/>
          <p:nvPr/>
        </p:nvSpPr>
        <p:spPr>
          <a:xfrm flipH="1">
            <a:off x="3915717" y="3712789"/>
            <a:ext cx="1660875" cy="1183341"/>
          </a:xfrm>
          <a:custGeom>
            <a:avLst/>
            <a:gdLst>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462579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7" fmla="*/ 3539266 w 3539266"/>
              <a:gd name="connsiteY7" fmla="*/ 10758 h 1183341"/>
              <a:gd name="connsiteX0" fmla="*/ 0 w 3539266"/>
              <a:gd name="connsiteY0" fmla="*/ 0 h 1183341"/>
              <a:gd name="connsiteX1" fmla="*/ 570156 w 3539266"/>
              <a:gd name="connsiteY1" fmla="*/ 699247 h 1183341"/>
              <a:gd name="connsiteX2" fmla="*/ 1237130 w 3539266"/>
              <a:gd name="connsiteY2" fmla="*/ 1086522 h 1183341"/>
              <a:gd name="connsiteX3" fmla="*/ 1882589 w 3539266"/>
              <a:gd name="connsiteY3" fmla="*/ 1183341 h 1183341"/>
              <a:gd name="connsiteX4" fmla="*/ 2528047 w 3539266"/>
              <a:gd name="connsiteY4" fmla="*/ 1086522 h 1183341"/>
              <a:gd name="connsiteX5" fmla="*/ 3076687 w 3539266"/>
              <a:gd name="connsiteY5" fmla="*/ 839096 h 1183341"/>
              <a:gd name="connsiteX6" fmla="*/ 3539266 w 3539266"/>
              <a:gd name="connsiteY6" fmla="*/ 462579 h 1183341"/>
              <a:gd name="connsiteX0" fmla="*/ 0 w 3076687"/>
              <a:gd name="connsiteY0" fmla="*/ 0 h 1183341"/>
              <a:gd name="connsiteX1" fmla="*/ 570156 w 3076687"/>
              <a:gd name="connsiteY1" fmla="*/ 699247 h 1183341"/>
              <a:gd name="connsiteX2" fmla="*/ 1237130 w 3076687"/>
              <a:gd name="connsiteY2" fmla="*/ 1086522 h 1183341"/>
              <a:gd name="connsiteX3" fmla="*/ 1882589 w 3076687"/>
              <a:gd name="connsiteY3" fmla="*/ 1183341 h 1183341"/>
              <a:gd name="connsiteX4" fmla="*/ 2528047 w 3076687"/>
              <a:gd name="connsiteY4" fmla="*/ 1086522 h 1183341"/>
              <a:gd name="connsiteX5" fmla="*/ 3076687 w 3076687"/>
              <a:gd name="connsiteY5" fmla="*/ 839096 h 1183341"/>
              <a:gd name="connsiteX0" fmla="*/ 0 w 2528047"/>
              <a:gd name="connsiteY0" fmla="*/ 0 h 1183341"/>
              <a:gd name="connsiteX1" fmla="*/ 570156 w 2528047"/>
              <a:gd name="connsiteY1" fmla="*/ 699247 h 1183341"/>
              <a:gd name="connsiteX2" fmla="*/ 1237130 w 2528047"/>
              <a:gd name="connsiteY2" fmla="*/ 1086522 h 1183341"/>
              <a:gd name="connsiteX3" fmla="*/ 1882589 w 2528047"/>
              <a:gd name="connsiteY3" fmla="*/ 1183341 h 1183341"/>
              <a:gd name="connsiteX4" fmla="*/ 2528047 w 2528047"/>
              <a:gd name="connsiteY4" fmla="*/ 1086522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 name="connsiteX0" fmla="*/ 0 w 1882589"/>
              <a:gd name="connsiteY0" fmla="*/ 0 h 1183341"/>
              <a:gd name="connsiteX1" fmla="*/ 570156 w 1882589"/>
              <a:gd name="connsiteY1" fmla="*/ 699247 h 1183341"/>
              <a:gd name="connsiteX2" fmla="*/ 1237130 w 1882589"/>
              <a:gd name="connsiteY2" fmla="*/ 1086522 h 1183341"/>
              <a:gd name="connsiteX3" fmla="*/ 1882589 w 1882589"/>
              <a:gd name="connsiteY3" fmla="*/ 1183341 h 1183341"/>
            </a:gdLst>
            <a:ahLst/>
            <a:cxnLst>
              <a:cxn ang="0">
                <a:pos x="connsiteX0" y="connsiteY0"/>
              </a:cxn>
              <a:cxn ang="0">
                <a:pos x="connsiteX1" y="connsiteY1"/>
              </a:cxn>
              <a:cxn ang="0">
                <a:pos x="connsiteX2" y="connsiteY2"/>
              </a:cxn>
              <a:cxn ang="0">
                <a:pos x="connsiteX3" y="connsiteY3"/>
              </a:cxn>
            </a:cxnLst>
            <a:rect l="l" t="t" r="r" b="b"/>
            <a:pathLst>
              <a:path w="1882589" h="1183341">
                <a:moveTo>
                  <a:pt x="0" y="0"/>
                </a:moveTo>
                <a:cubicBezTo>
                  <a:pt x="181984" y="259080"/>
                  <a:pt x="363968" y="518160"/>
                  <a:pt x="570156" y="699247"/>
                </a:cubicBezTo>
                <a:cubicBezTo>
                  <a:pt x="776344" y="880334"/>
                  <a:pt x="1018391" y="1005840"/>
                  <a:pt x="1237130" y="1086522"/>
                </a:cubicBezTo>
                <a:cubicBezTo>
                  <a:pt x="1455869" y="1167204"/>
                  <a:pt x="1521112" y="1172583"/>
                  <a:pt x="1882589" y="1183341"/>
                </a:cubicBezTo>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C52D5F6B-2050-4A88-AF8E-9D1504D958FC}"/>
              </a:ext>
            </a:extLst>
          </p:cNvPr>
          <p:cNvSpPr/>
          <p:nvPr/>
        </p:nvSpPr>
        <p:spPr>
          <a:xfrm>
            <a:off x="5297551" y="4016900"/>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440CAC98-D4A7-4985-B7F5-ADF1CCF55A3C}"/>
              </a:ext>
            </a:extLst>
          </p:cNvPr>
          <p:cNvSpPr/>
          <p:nvPr/>
        </p:nvSpPr>
        <p:spPr>
          <a:xfrm>
            <a:off x="2670709" y="4332303"/>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0507BEC4-476F-44E3-A938-6FF8737D8AD8}"/>
              </a:ext>
            </a:extLst>
          </p:cNvPr>
          <p:cNvSpPr/>
          <p:nvPr/>
        </p:nvSpPr>
        <p:spPr>
          <a:xfrm>
            <a:off x="3478052" y="4814981"/>
            <a:ext cx="91440" cy="914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Audio 7">
            <a:hlinkClick r:id="" action="ppaction://media"/>
            <a:extLst>
              <a:ext uri="{FF2B5EF4-FFF2-40B4-BE49-F238E27FC236}">
                <a16:creationId xmlns:a16="http://schemas.microsoft.com/office/drawing/2014/main" id="{B892915B-C4C3-4BAA-B7C8-7195B6E52FD2}"/>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765094129"/>
      </p:ext>
    </p:extLst>
  </p:cSld>
  <p:clrMapOvr>
    <a:masterClrMapping/>
  </p:clrMapOvr>
  <mc:AlternateContent xmlns:mc="http://schemas.openxmlformats.org/markup-compatibility/2006" xmlns:p14="http://schemas.microsoft.com/office/powerpoint/2010/main">
    <mc:Choice Requires="p14">
      <p:transition spd="slow" p14:dur="2000" advTm="35537"/>
    </mc:Choice>
    <mc:Fallback xmlns="">
      <p:transition spd="slow" advTm="35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23" grpId="0" animBg="1"/>
      <p:bldP spid="28" grpId="0" animBg="1"/>
      <p:bldP spid="30"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 polynomials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The location of the minimum is unchanged if we subtract off</a:t>
            </a:r>
            <a:br>
              <a:rPr lang="en-US" dirty="0"/>
            </a:br>
            <a:r>
              <a:rPr lang="en-US" i="1" dirty="0">
                <a:latin typeface="Times New Roman" panose="02020603050405020304" pitchFamily="18" charset="0"/>
              </a:rPr>
              <a:t>f</a:t>
            </a:r>
            <a:r>
              <a:rPr lang="en-US" dirty="0">
                <a:latin typeface="Times New Roman" panose="02020603050405020304" pitchFamily="18" charset="0"/>
              </a:rPr>
              <a:t>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baseline="-25000" dirty="0">
                <a:latin typeface="Times New Roman" panose="02020603050405020304" pitchFamily="18" charset="0"/>
              </a:rPr>
              <a:t>–1</a:t>
            </a:r>
            <a:r>
              <a:rPr lang="en-US" dirty="0">
                <a:latin typeface="Times New Roman" panose="02020603050405020304" pitchFamily="18" charset="0"/>
              </a:rPr>
              <a:t>) </a:t>
            </a:r>
            <a:r>
              <a:rPr lang="en-US" dirty="0"/>
              <a:t>from the </a:t>
            </a:r>
            <a:r>
              <a:rPr lang="en-US" i="1" dirty="0">
                <a:latin typeface="Times New Roman" panose="02020603050405020304" pitchFamily="18" charset="0"/>
              </a:rPr>
              <a:t>f</a:t>
            </a:r>
            <a:r>
              <a:rPr lang="en-US" dirty="0">
                <a:latin typeface="Times New Roman" panose="02020603050405020304" pitchFamily="18" charset="0"/>
              </a:rPr>
              <a:t> </a:t>
            </a:r>
            <a:r>
              <a:rPr lang="en-US" dirty="0"/>
              <a:t>values</a:t>
            </a:r>
          </a:p>
          <a:p>
            <a:endParaRPr lang="en-US" dirty="0"/>
          </a:p>
          <a:p>
            <a:endParaRPr lang="en-US" dirty="0"/>
          </a:p>
          <a:p>
            <a:pPr lvl="1"/>
            <a:endParaRPr lang="en-US" dirty="0"/>
          </a:p>
          <a:p>
            <a:pPr lvl="1"/>
            <a:r>
              <a:rPr lang="en-US" dirty="0"/>
              <a:t>Bonus: We calculated these differences when we found </a:t>
            </a:r>
            <a:r>
              <a:rPr lang="en-US" i="1" dirty="0">
                <a:latin typeface="Times New Roman" panose="02020603050405020304" pitchFamily="18" charset="0"/>
              </a:rPr>
              <a:t>a</a:t>
            </a:r>
          </a:p>
          <a:p>
            <a:endParaRPr lang="en-US" dirty="0"/>
          </a:p>
          <a:p>
            <a:r>
              <a:rPr lang="en-US" dirty="0"/>
              <a:t>Finally, we can factor </a:t>
            </a:r>
            <a:r>
              <a:rPr lang="en-US" dirty="0" smtClean="0"/>
              <a:t>out the average of the last two points:  </a:t>
            </a:r>
            <a:endParaRPr lang="en-US" dirty="0"/>
          </a:p>
          <a:p>
            <a:pPr lvl="1"/>
            <a:endParaRPr lang="en-US" dirty="0"/>
          </a:p>
          <a:p>
            <a:pPr marL="914400" lvl="2" indent="0" algn="ctr">
              <a:buNone/>
            </a:pPr>
            <a:endParaRPr lang="en-US" dirty="0"/>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8</a:t>
            </a:fld>
            <a:endParaRPr lang="en-CA"/>
          </a:p>
        </p:txBody>
      </p:sp>
      <p:graphicFrame>
        <p:nvGraphicFramePr>
          <p:cNvPr id="6" name="Object 5">
            <a:extLst>
              <a:ext uri="{FF2B5EF4-FFF2-40B4-BE49-F238E27FC236}">
                <a16:creationId xmlns:a16="http://schemas.microsoft.com/office/drawing/2014/main" id="{C55E5EC9-FF08-4C04-ADC5-B1A5E1C18683}"/>
              </a:ext>
            </a:extLst>
          </p:cNvPr>
          <p:cNvGraphicFramePr>
            <a:graphicFrameLocks noChangeAspect="1"/>
          </p:cNvGraphicFramePr>
          <p:nvPr>
            <p:extLst>
              <p:ext uri="{D42A27DB-BD31-4B8C-83A1-F6EECF244321}">
                <p14:modId xmlns:p14="http://schemas.microsoft.com/office/powerpoint/2010/main" val="3957125313"/>
              </p:ext>
            </p:extLst>
          </p:nvPr>
        </p:nvGraphicFramePr>
        <p:xfrm>
          <a:off x="397230" y="2461721"/>
          <a:ext cx="8389937" cy="1014412"/>
        </p:xfrm>
        <a:graphic>
          <a:graphicData uri="http://schemas.openxmlformats.org/presentationml/2006/ole">
            <mc:AlternateContent xmlns:mc="http://schemas.openxmlformats.org/markup-compatibility/2006">
              <mc:Choice xmlns:v="urn:schemas-microsoft-com:vml" Requires="v">
                <p:oleObj spid="_x0000_s3080" name="Equation" r:id="rId6" imgW="4305240" imgH="520560" progId="Equation.DSMT4">
                  <p:embed/>
                </p:oleObj>
              </mc:Choice>
              <mc:Fallback>
                <p:oleObj name="Equation" r:id="rId6" imgW="4305240" imgH="52056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7"/>
                      <a:stretch>
                        <a:fillRect/>
                      </a:stretch>
                    </p:blipFill>
                    <p:spPr>
                      <a:xfrm>
                        <a:off x="397230" y="2461721"/>
                        <a:ext cx="8389937" cy="1014412"/>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FF0DB4D0-D082-42E4-932A-7A3EFC509B95}"/>
              </a:ext>
            </a:extLst>
          </p:cNvPr>
          <p:cNvGraphicFramePr>
            <a:graphicFrameLocks noChangeAspect="1"/>
          </p:cNvGraphicFramePr>
          <p:nvPr>
            <p:extLst>
              <p:ext uri="{D42A27DB-BD31-4B8C-83A1-F6EECF244321}">
                <p14:modId xmlns:p14="http://schemas.microsoft.com/office/powerpoint/2010/main" val="3665180607"/>
              </p:ext>
            </p:extLst>
          </p:nvPr>
        </p:nvGraphicFramePr>
        <p:xfrm>
          <a:off x="214313" y="4806950"/>
          <a:ext cx="8775700" cy="900113"/>
        </p:xfrm>
        <a:graphic>
          <a:graphicData uri="http://schemas.openxmlformats.org/presentationml/2006/ole">
            <mc:AlternateContent xmlns:mc="http://schemas.openxmlformats.org/markup-compatibility/2006">
              <mc:Choice xmlns:v="urn:schemas-microsoft-com:vml" Requires="v">
                <p:oleObj spid="_x0000_s3081" name="Equation" r:id="rId8" imgW="4952880" imgH="507960" progId="Equation.DSMT4">
                  <p:embed/>
                </p:oleObj>
              </mc:Choice>
              <mc:Fallback>
                <p:oleObj name="Equation" r:id="rId8" imgW="4952880" imgH="507960" progId="Equation.DSMT4">
                  <p:embed/>
                  <p:pic>
                    <p:nvPicPr>
                      <p:cNvPr id="6" name="Object 5">
                        <a:extLst>
                          <a:ext uri="{FF2B5EF4-FFF2-40B4-BE49-F238E27FC236}">
                            <a16:creationId xmlns:a16="http://schemas.microsoft.com/office/drawing/2014/main" id="{C55E5EC9-FF08-4C04-ADC5-B1A5E1C18683}"/>
                          </a:ext>
                        </a:extLst>
                      </p:cNvPr>
                      <p:cNvPicPr/>
                      <p:nvPr/>
                    </p:nvPicPr>
                    <p:blipFill>
                      <a:blip r:embed="rId9"/>
                      <a:stretch>
                        <a:fillRect/>
                      </a:stretch>
                    </p:blipFill>
                    <p:spPr>
                      <a:xfrm>
                        <a:off x="214313" y="4806950"/>
                        <a:ext cx="8775700" cy="900113"/>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33679085-1B53-4FBD-AEAD-D0B4202C056F}"/>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78543519"/>
      </p:ext>
    </p:extLst>
  </p:cSld>
  <p:clrMapOvr>
    <a:masterClrMapping/>
  </p:clrMapOvr>
  <mc:AlternateContent xmlns:mc="http://schemas.openxmlformats.org/markup-compatibility/2006" xmlns:p14="http://schemas.microsoft.com/office/powerpoint/2010/main">
    <mc:Choice Requires="p14">
      <p:transition spd="slow" p14:dur="2000" advTm="96189"/>
    </mc:Choice>
    <mc:Fallback xmlns="">
      <p:transition spd="slow" advTm="96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A19138-FB86-45DF-B7A2-814361168A29}"/>
              </a:ext>
            </a:extLst>
          </p:cNvPr>
          <p:cNvSpPr>
            <a:spLocks noGrp="1"/>
          </p:cNvSpPr>
          <p:nvPr>
            <p:ph type="title"/>
          </p:nvPr>
        </p:nvSpPr>
        <p:spPr/>
        <p:txBody>
          <a:bodyPr/>
          <a:lstStyle/>
          <a:p>
            <a:r>
              <a:rPr lang="en-US" dirty="0"/>
              <a:t>Interpolating quadratic polynomials</a:t>
            </a:r>
          </a:p>
        </p:txBody>
      </p:sp>
      <p:sp>
        <p:nvSpPr>
          <p:cNvPr id="3" name="Content Placeholder 2">
            <a:extLst>
              <a:ext uri="{FF2B5EF4-FFF2-40B4-BE49-F238E27FC236}">
                <a16:creationId xmlns:a16="http://schemas.microsoft.com/office/drawing/2014/main" id="{783B1937-6703-4F59-B8F4-E1E934762CA3}"/>
              </a:ext>
            </a:extLst>
          </p:cNvPr>
          <p:cNvSpPr>
            <a:spLocks noGrp="1"/>
          </p:cNvSpPr>
          <p:nvPr>
            <p:ph idx="1"/>
          </p:nvPr>
        </p:nvSpPr>
        <p:spPr/>
        <p:txBody>
          <a:bodyPr/>
          <a:lstStyle/>
          <a:p>
            <a:r>
              <a:rPr lang="en-US" dirty="0"/>
              <a:t>Question: Having found </a:t>
            </a:r>
            <a:r>
              <a:rPr lang="en-US" i="1" dirty="0">
                <a:latin typeface="Times New Roman" panose="02020603050405020304" pitchFamily="18" charset="0"/>
              </a:rPr>
              <a:t>x</a:t>
            </a:r>
            <a:r>
              <a:rPr lang="en-US" i="1" baseline="-25000" dirty="0">
                <a:latin typeface="Times New Roman" panose="02020603050405020304" pitchFamily="18" charset="0"/>
              </a:rPr>
              <a:t>k</a:t>
            </a:r>
            <a:r>
              <a:rPr lang="en-US" baseline="-25000" dirty="0">
                <a:latin typeface="Times New Roman" panose="02020603050405020304" pitchFamily="18" charset="0"/>
              </a:rPr>
              <a:t>+1</a:t>
            </a:r>
            <a:r>
              <a:rPr lang="en-US" dirty="0"/>
              <a:t>, which point do we discard?</a:t>
            </a:r>
          </a:p>
          <a:p>
            <a:pPr lvl="1"/>
            <a:r>
              <a:rPr lang="en-US" dirty="0"/>
              <a:t>First, if                                     , we have an issue, as either:</a:t>
            </a:r>
          </a:p>
          <a:p>
            <a:pPr lvl="2"/>
            <a:r>
              <a:rPr lang="en-US" dirty="0"/>
              <a:t>We were not sufficiently close to a minimum</a:t>
            </a:r>
          </a:p>
          <a:p>
            <a:pPr lvl="2"/>
            <a:r>
              <a:rPr lang="en-US" dirty="0"/>
              <a:t>The function is not sufficiently well behaved </a:t>
            </a:r>
          </a:p>
          <a:p>
            <a:pPr lvl="1"/>
            <a:endParaRPr lang="en-US" dirty="0"/>
          </a:p>
          <a:p>
            <a:pPr lvl="1"/>
            <a:r>
              <a:rPr lang="en-US" dirty="0"/>
              <a:t>Next, recall that                                                      </a:t>
            </a:r>
          </a:p>
          <a:p>
            <a:pPr lvl="1"/>
            <a:r>
              <a:rPr lang="en-US" dirty="0"/>
              <a:t>If                                               and                                 , we are</a:t>
            </a:r>
            <a:br>
              <a:rPr lang="en-US" dirty="0"/>
            </a:br>
            <a:r>
              <a:rPr lang="en-US" dirty="0"/>
              <a:t>also finished: returner whichever is smaller</a:t>
            </a:r>
          </a:p>
          <a:p>
            <a:pPr lvl="1"/>
            <a:r>
              <a:rPr lang="en-US" dirty="0"/>
              <a:t>Otherwise, discard </a:t>
            </a:r>
            <a:r>
              <a:rPr lang="en-US" i="1" dirty="0" err="1">
                <a:latin typeface="Times New Roman" panose="02020603050405020304" pitchFamily="18" charset="0"/>
              </a:rPr>
              <a:t>x</a:t>
            </a:r>
            <a:r>
              <a:rPr lang="en-US" i="1" baseline="-25000" dirty="0" err="1">
                <a:latin typeface="Times New Roman" panose="02020603050405020304" pitchFamily="18" charset="0"/>
              </a:rPr>
              <a:t>k</a:t>
            </a:r>
            <a:r>
              <a:rPr lang="en-US" i="1" baseline="-25000" dirty="0">
                <a:latin typeface="Times New Roman" panose="02020603050405020304" pitchFamily="18" charset="0"/>
              </a:rPr>
              <a:t>–</a:t>
            </a:r>
            <a:r>
              <a:rPr lang="en-US" baseline="-25000" dirty="0">
                <a:latin typeface="Times New Roman" panose="02020603050405020304" pitchFamily="18" charset="0"/>
              </a:rPr>
              <a:t>2</a:t>
            </a:r>
            <a:r>
              <a:rPr lang="en-US" dirty="0"/>
              <a:t>   </a:t>
            </a:r>
          </a:p>
        </p:txBody>
      </p:sp>
      <p:sp>
        <p:nvSpPr>
          <p:cNvPr id="4" name="Footer Placeholder 3">
            <a:extLst>
              <a:ext uri="{FF2B5EF4-FFF2-40B4-BE49-F238E27FC236}">
                <a16:creationId xmlns:a16="http://schemas.microsoft.com/office/drawing/2014/main" id="{11430707-9916-487C-B53A-C3C3ED3E70D5}"/>
              </a:ext>
            </a:extLst>
          </p:cNvPr>
          <p:cNvSpPr>
            <a:spLocks noGrp="1"/>
          </p:cNvSpPr>
          <p:nvPr>
            <p:ph type="ftr" sz="quarter" idx="11"/>
          </p:nvPr>
        </p:nvSpPr>
        <p:spPr/>
        <p:txBody>
          <a:bodyPr/>
          <a:lstStyle/>
          <a:p>
            <a:r>
              <a:rPr lang="en-US"/>
              <a:t>Successive parabolic interpolation</a:t>
            </a:r>
            <a:endParaRPr lang="en-CA" dirty="0"/>
          </a:p>
        </p:txBody>
      </p:sp>
      <p:sp>
        <p:nvSpPr>
          <p:cNvPr id="5" name="Slide Number Placeholder 4">
            <a:extLst>
              <a:ext uri="{FF2B5EF4-FFF2-40B4-BE49-F238E27FC236}">
                <a16:creationId xmlns:a16="http://schemas.microsoft.com/office/drawing/2014/main" id="{6055DF74-9549-424C-AA01-61F76840757B}"/>
              </a:ext>
            </a:extLst>
          </p:cNvPr>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8" name="Object 7">
            <a:extLst>
              <a:ext uri="{FF2B5EF4-FFF2-40B4-BE49-F238E27FC236}">
                <a16:creationId xmlns:a16="http://schemas.microsoft.com/office/drawing/2014/main" id="{8E7EC736-FC61-4B31-A7A8-0E9504DDCCB5}"/>
              </a:ext>
            </a:extLst>
          </p:cNvPr>
          <p:cNvGraphicFramePr>
            <a:graphicFrameLocks noChangeAspect="1"/>
          </p:cNvGraphicFramePr>
          <p:nvPr>
            <p:extLst>
              <p:ext uri="{D42A27DB-BD31-4B8C-83A1-F6EECF244321}">
                <p14:modId xmlns:p14="http://schemas.microsoft.com/office/powerpoint/2010/main" val="3720613866"/>
              </p:ext>
            </p:extLst>
          </p:nvPr>
        </p:nvGraphicFramePr>
        <p:xfrm>
          <a:off x="3179038" y="3452034"/>
          <a:ext cx="3094037" cy="495300"/>
        </p:xfrm>
        <a:graphic>
          <a:graphicData uri="http://schemas.openxmlformats.org/presentationml/2006/ole">
            <mc:AlternateContent xmlns:mc="http://schemas.openxmlformats.org/markup-compatibility/2006">
              <mc:Choice xmlns:v="urn:schemas-microsoft-com:vml" Requires="v">
                <p:oleObj spid="_x0000_s4110" name="Equation" r:id="rId6" imgW="1587240" imgH="253800" progId="Equation.DSMT4">
                  <p:embed/>
                </p:oleObj>
              </mc:Choice>
              <mc:Fallback>
                <p:oleObj name="Equation" r:id="rId6" imgW="1587240" imgH="253800" progId="Equation.DSMT4">
                  <p:embed/>
                  <p:pic>
                    <p:nvPicPr>
                      <p:cNvPr id="8" name="Object 7">
                        <a:extLst>
                          <a:ext uri="{FF2B5EF4-FFF2-40B4-BE49-F238E27FC236}">
                            <a16:creationId xmlns:a16="http://schemas.microsoft.com/office/drawing/2014/main" id="{A1D25B3E-5270-4595-B282-AE73803FE954}"/>
                          </a:ext>
                        </a:extLst>
                      </p:cNvPr>
                      <p:cNvPicPr/>
                      <p:nvPr/>
                    </p:nvPicPr>
                    <p:blipFill>
                      <a:blip r:embed="rId7"/>
                      <a:stretch>
                        <a:fillRect/>
                      </a:stretch>
                    </p:blipFill>
                    <p:spPr>
                      <a:xfrm>
                        <a:off x="3179038" y="3452034"/>
                        <a:ext cx="3094037" cy="4953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DD8EF6AF-24EF-4FF4-A294-D37271DA4808}"/>
              </a:ext>
            </a:extLst>
          </p:cNvPr>
          <p:cNvGraphicFramePr>
            <a:graphicFrameLocks noChangeAspect="1"/>
          </p:cNvGraphicFramePr>
          <p:nvPr>
            <p:extLst>
              <p:ext uri="{D42A27DB-BD31-4B8C-83A1-F6EECF244321}">
                <p14:modId xmlns:p14="http://schemas.microsoft.com/office/powerpoint/2010/main" val="486193723"/>
              </p:ext>
            </p:extLst>
          </p:nvPr>
        </p:nvGraphicFramePr>
        <p:xfrm>
          <a:off x="1556283" y="3827735"/>
          <a:ext cx="2647950" cy="544512"/>
        </p:xfrm>
        <a:graphic>
          <a:graphicData uri="http://schemas.openxmlformats.org/presentationml/2006/ole">
            <mc:AlternateContent xmlns:mc="http://schemas.openxmlformats.org/markup-compatibility/2006">
              <mc:Choice xmlns:v="urn:schemas-microsoft-com:vml" Requires="v">
                <p:oleObj spid="_x0000_s4111" name="Equation" r:id="rId8" imgW="1358640" imgH="279360" progId="Equation.DSMT4">
                  <p:embed/>
                </p:oleObj>
              </mc:Choice>
              <mc:Fallback>
                <p:oleObj name="Equation" r:id="rId8" imgW="1358640" imgH="279360" progId="Equation.DSMT4">
                  <p:embed/>
                  <p:pic>
                    <p:nvPicPr>
                      <p:cNvPr id="8" name="Object 7">
                        <a:extLst>
                          <a:ext uri="{FF2B5EF4-FFF2-40B4-BE49-F238E27FC236}">
                            <a16:creationId xmlns:a16="http://schemas.microsoft.com/office/drawing/2014/main" id="{8E7EC736-FC61-4B31-A7A8-0E9504DDCCB5}"/>
                          </a:ext>
                        </a:extLst>
                      </p:cNvPr>
                      <p:cNvPicPr/>
                      <p:nvPr/>
                    </p:nvPicPr>
                    <p:blipFill>
                      <a:blip r:embed="rId9"/>
                      <a:stretch>
                        <a:fillRect/>
                      </a:stretch>
                    </p:blipFill>
                    <p:spPr>
                      <a:xfrm>
                        <a:off x="1556283" y="3827735"/>
                        <a:ext cx="2647950" cy="544512"/>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D61C031B-1926-4B84-AD2E-98304D0786A9}"/>
              </a:ext>
            </a:extLst>
          </p:cNvPr>
          <p:cNvGraphicFramePr>
            <a:graphicFrameLocks noChangeAspect="1"/>
          </p:cNvGraphicFramePr>
          <p:nvPr>
            <p:extLst>
              <p:ext uri="{D42A27DB-BD31-4B8C-83A1-F6EECF244321}">
                <p14:modId xmlns:p14="http://schemas.microsoft.com/office/powerpoint/2010/main" val="1409246502"/>
              </p:ext>
            </p:extLst>
          </p:nvPr>
        </p:nvGraphicFramePr>
        <p:xfrm>
          <a:off x="4700889" y="3869680"/>
          <a:ext cx="1855787" cy="495300"/>
        </p:xfrm>
        <a:graphic>
          <a:graphicData uri="http://schemas.openxmlformats.org/presentationml/2006/ole">
            <mc:AlternateContent xmlns:mc="http://schemas.openxmlformats.org/markup-compatibility/2006">
              <mc:Choice xmlns:v="urn:schemas-microsoft-com:vml" Requires="v">
                <p:oleObj spid="_x0000_s4112" name="Equation" r:id="rId10" imgW="952200" imgH="253800" progId="Equation.DSMT4">
                  <p:embed/>
                </p:oleObj>
              </mc:Choice>
              <mc:Fallback>
                <p:oleObj name="Equation" r:id="rId10" imgW="952200" imgH="253800" progId="Equation.DSMT4">
                  <p:embed/>
                  <p:pic>
                    <p:nvPicPr>
                      <p:cNvPr id="12" name="Object 11">
                        <a:extLst>
                          <a:ext uri="{FF2B5EF4-FFF2-40B4-BE49-F238E27FC236}">
                            <a16:creationId xmlns:a16="http://schemas.microsoft.com/office/drawing/2014/main" id="{DD8EF6AF-24EF-4FF4-A294-D37271DA4808}"/>
                          </a:ext>
                        </a:extLst>
                      </p:cNvPr>
                      <p:cNvPicPr/>
                      <p:nvPr/>
                    </p:nvPicPr>
                    <p:blipFill>
                      <a:blip r:embed="rId11"/>
                      <a:stretch>
                        <a:fillRect/>
                      </a:stretch>
                    </p:blipFill>
                    <p:spPr>
                      <a:xfrm>
                        <a:off x="4700889" y="3869680"/>
                        <a:ext cx="1855787" cy="49530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AB6B4886-EB54-449B-98CB-3EEC0DB046A8}"/>
              </a:ext>
            </a:extLst>
          </p:cNvPr>
          <p:cNvGraphicFramePr>
            <a:graphicFrameLocks noChangeAspect="1"/>
          </p:cNvGraphicFramePr>
          <p:nvPr>
            <p:extLst>
              <p:ext uri="{D42A27DB-BD31-4B8C-83A1-F6EECF244321}">
                <p14:modId xmlns:p14="http://schemas.microsoft.com/office/powerpoint/2010/main" val="4161901263"/>
              </p:ext>
            </p:extLst>
          </p:nvPr>
        </p:nvGraphicFramePr>
        <p:xfrm>
          <a:off x="2140580" y="1984504"/>
          <a:ext cx="2127250" cy="495300"/>
        </p:xfrm>
        <a:graphic>
          <a:graphicData uri="http://schemas.openxmlformats.org/presentationml/2006/ole">
            <mc:AlternateContent xmlns:mc="http://schemas.openxmlformats.org/markup-compatibility/2006">
              <mc:Choice xmlns:v="urn:schemas-microsoft-com:vml" Requires="v">
                <p:oleObj spid="_x0000_s4113" name="Equation" r:id="rId12" imgW="1091880" imgH="253800" progId="Equation.DSMT4">
                  <p:embed/>
                </p:oleObj>
              </mc:Choice>
              <mc:Fallback>
                <p:oleObj name="Equation" r:id="rId12" imgW="1091880" imgH="253800" progId="Equation.DSMT4">
                  <p:embed/>
                  <p:pic>
                    <p:nvPicPr>
                      <p:cNvPr id="8" name="Object 7">
                        <a:extLst>
                          <a:ext uri="{FF2B5EF4-FFF2-40B4-BE49-F238E27FC236}">
                            <a16:creationId xmlns:a16="http://schemas.microsoft.com/office/drawing/2014/main" id="{8E7EC736-FC61-4B31-A7A8-0E9504DDCCB5}"/>
                          </a:ext>
                        </a:extLst>
                      </p:cNvPr>
                      <p:cNvPicPr/>
                      <p:nvPr/>
                    </p:nvPicPr>
                    <p:blipFill>
                      <a:blip r:embed="rId13"/>
                      <a:stretch>
                        <a:fillRect/>
                      </a:stretch>
                    </p:blipFill>
                    <p:spPr>
                      <a:xfrm>
                        <a:off x="2140580" y="1984504"/>
                        <a:ext cx="2127250" cy="495300"/>
                      </a:xfrm>
                      <a:prstGeom prst="rect">
                        <a:avLst/>
                      </a:prstGeom>
                    </p:spPr>
                  </p:pic>
                </p:oleObj>
              </mc:Fallback>
            </mc:AlternateContent>
          </a:graphicData>
        </a:graphic>
      </p:graphicFrame>
      <p:pic>
        <p:nvPicPr>
          <p:cNvPr id="7" name="Audio 6">
            <a:hlinkClick r:id="" action="ppaction://media"/>
            <a:extLst>
              <a:ext uri="{FF2B5EF4-FFF2-40B4-BE49-F238E27FC236}">
                <a16:creationId xmlns:a16="http://schemas.microsoft.com/office/drawing/2014/main" id="{7EF5AEAB-F009-43F9-B40E-B31CD1593D21}"/>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707568075"/>
      </p:ext>
    </p:extLst>
  </p:cSld>
  <p:clrMapOvr>
    <a:masterClrMapping/>
  </p:clrMapOvr>
  <mc:AlternateContent xmlns:mc="http://schemas.openxmlformats.org/markup-compatibility/2006" xmlns:p14="http://schemas.microsoft.com/office/powerpoint/2010/main">
    <mc:Choice Requires="p14">
      <p:transition spd="slow" p14:dur="2000" advTm="97745"/>
    </mc:Choice>
    <mc:Fallback xmlns="">
      <p:transition spd="slow" advTm="977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7"/>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6.7|7.2"/>
</p:tagLst>
</file>

<file path=ppt/tags/tag10.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15.2|12.3"/>
</p:tagLst>
</file>

<file path=ppt/tags/tag3.xml><?xml version="1.0" encoding="utf-8"?>
<p:tagLst xmlns:a="http://schemas.openxmlformats.org/drawingml/2006/main" xmlns:r="http://schemas.openxmlformats.org/officeDocument/2006/relationships" xmlns:p="http://schemas.openxmlformats.org/presentationml/2006/main">
  <p:tag name="TIMING" val="|44.8|10.2|4.9|7.6|9.7"/>
</p:tagLst>
</file>

<file path=ppt/tags/tag4.xml><?xml version="1.0" encoding="utf-8"?>
<p:tagLst xmlns:a="http://schemas.openxmlformats.org/drawingml/2006/main" xmlns:r="http://schemas.openxmlformats.org/officeDocument/2006/relationships" xmlns:p="http://schemas.openxmlformats.org/presentationml/2006/main">
  <p:tag name="TIMING" val="|30.8|13.1"/>
</p:tagLst>
</file>

<file path=ppt/tags/tag5.xml><?xml version="1.0" encoding="utf-8"?>
<p:tagLst xmlns:a="http://schemas.openxmlformats.org/drawingml/2006/main" xmlns:r="http://schemas.openxmlformats.org/officeDocument/2006/relationships" xmlns:p="http://schemas.openxmlformats.org/presentationml/2006/main">
  <p:tag name="TIMING" val="|23"/>
</p:tagLst>
</file>

<file path=ppt/tags/tag6.xml><?xml version="1.0" encoding="utf-8"?>
<p:tagLst xmlns:a="http://schemas.openxmlformats.org/drawingml/2006/main" xmlns:r="http://schemas.openxmlformats.org/officeDocument/2006/relationships" xmlns:p="http://schemas.openxmlformats.org/presentationml/2006/main">
  <p:tag name="TIMING" val="|18.7|15.8"/>
</p:tagLst>
</file>

<file path=ppt/tags/tag7.xml><?xml version="1.0" encoding="utf-8"?>
<p:tagLst xmlns:a="http://schemas.openxmlformats.org/drawingml/2006/main" xmlns:r="http://schemas.openxmlformats.org/officeDocument/2006/relationships" xmlns:p="http://schemas.openxmlformats.org/presentationml/2006/main">
  <p:tag name="TIMING" val="|7.9|15.4|7.9|18.3|9.7|19.1"/>
</p:tagLst>
</file>

<file path=ppt/tags/tag8.xml><?xml version="1.0" encoding="utf-8"?>
<p:tagLst xmlns:a="http://schemas.openxmlformats.org/drawingml/2006/main" xmlns:r="http://schemas.openxmlformats.org/officeDocument/2006/relationships" xmlns:p="http://schemas.openxmlformats.org/presentationml/2006/main">
  <p:tag name="TIMING" val="|17.4|12|20.2"/>
</p:tagLst>
</file>

<file path=ppt/tags/tag9.xml><?xml version="1.0" encoding="utf-8"?>
<p:tagLst xmlns:a="http://schemas.openxmlformats.org/drawingml/2006/main" xmlns:r="http://schemas.openxmlformats.org/officeDocument/2006/relationships" xmlns:p="http://schemas.openxmlformats.org/presentationml/2006/main">
  <p:tag name="TIMING" val="|23.9|18.9|13.7|33.8|9.2|31|7.3|9.2|7.1|18.4|24.5|6.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103870</TotalTime>
  <Words>846</Words>
  <Application>Microsoft Office PowerPoint</Application>
  <PresentationFormat>On-screen Show (4:3)</PresentationFormat>
  <Paragraphs>137</Paragraphs>
  <Slides>16</Slides>
  <Notes>0</Notes>
  <HiddenSlides>0</HiddenSlides>
  <MMClips>16</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2</vt:i4>
      </vt:variant>
      <vt:variant>
        <vt:lpstr>Slide Titles</vt:lpstr>
      </vt:variant>
      <vt:variant>
        <vt:i4>16</vt:i4>
      </vt:variant>
    </vt:vector>
  </HeadingPairs>
  <TitlesOfParts>
    <vt:vector size="28" baseType="lpstr">
      <vt:lpstr>ＭＳ Ｐゴシック</vt:lpstr>
      <vt:lpstr>Arial</vt:lpstr>
      <vt:lpstr>Bookman Old Style</vt:lpstr>
      <vt:lpstr>Calibri</vt:lpstr>
      <vt:lpstr>Cambria</vt:lpstr>
      <vt:lpstr>Consolas</vt:lpstr>
      <vt:lpstr>Constantia</vt:lpstr>
      <vt:lpstr>Georgia</vt:lpstr>
      <vt:lpstr>Times New Roman</vt:lpstr>
      <vt:lpstr>Office Theme</vt:lpstr>
      <vt:lpstr>Equation</vt:lpstr>
      <vt:lpstr>MathType 6.0 Equation</vt:lpstr>
      <vt:lpstr>Successive parabolic interpolation for finding extrema</vt:lpstr>
      <vt:lpstr>Introduction</vt:lpstr>
      <vt:lpstr>Interpolating quadratic polynomials</vt:lpstr>
      <vt:lpstr>Interpolating quadratic polynomials</vt:lpstr>
      <vt:lpstr>Interpolating quadratic polynomials</vt:lpstr>
      <vt:lpstr>Interpolating quadratic polynomials</vt:lpstr>
      <vt:lpstr>Interpolating quadratic polynomials</vt:lpstr>
      <vt:lpstr>Interpolating quadratic polynomials</vt:lpstr>
      <vt:lpstr>Interpolating quadratic polynomials</vt:lpstr>
      <vt:lpstr>Rate of convergence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1753</cp:revision>
  <cp:lastPrinted>2021-04-01T01:38:00Z</cp:lastPrinted>
  <dcterms:created xsi:type="dcterms:W3CDTF">2020-04-30T19:27:29Z</dcterms:created>
  <dcterms:modified xsi:type="dcterms:W3CDTF">2024-04-11T16:27:04Z</dcterms:modified>
</cp:coreProperties>
</file>